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0"/>
  </p:notesMasterIdLst>
  <p:handoutMasterIdLst>
    <p:handoutMasterId r:id="rId61"/>
  </p:handoutMasterIdLst>
  <p:sldIdLst>
    <p:sldId id="622" r:id="rId2"/>
    <p:sldId id="584" r:id="rId3"/>
    <p:sldId id="744" r:id="rId4"/>
    <p:sldId id="611" r:id="rId5"/>
    <p:sldId id="636" r:id="rId6"/>
    <p:sldId id="634" r:id="rId7"/>
    <p:sldId id="554" r:id="rId8"/>
    <p:sldId id="586" r:id="rId9"/>
    <p:sldId id="650" r:id="rId10"/>
    <p:sldId id="743" r:id="rId11"/>
    <p:sldId id="737" r:id="rId12"/>
    <p:sldId id="740" r:id="rId13"/>
    <p:sldId id="741" r:id="rId14"/>
    <p:sldId id="680" r:id="rId15"/>
    <p:sldId id="651" r:id="rId16"/>
    <p:sldId id="652" r:id="rId17"/>
    <p:sldId id="653" r:id="rId18"/>
    <p:sldId id="751" r:id="rId19"/>
    <p:sldId id="752" r:id="rId20"/>
    <p:sldId id="630" r:id="rId21"/>
    <p:sldId id="655" r:id="rId22"/>
    <p:sldId id="753" r:id="rId23"/>
    <p:sldId id="754" r:id="rId24"/>
    <p:sldId id="748" r:id="rId25"/>
    <p:sldId id="749" r:id="rId26"/>
    <p:sldId id="716" r:id="rId27"/>
    <p:sldId id="718" r:id="rId28"/>
    <p:sldId id="717" r:id="rId29"/>
    <p:sldId id="709" r:id="rId30"/>
    <p:sldId id="715" r:id="rId31"/>
    <p:sldId id="710" r:id="rId32"/>
    <p:sldId id="711" r:id="rId33"/>
    <p:sldId id="712" r:id="rId34"/>
    <p:sldId id="713" r:id="rId35"/>
    <p:sldId id="720" r:id="rId36"/>
    <p:sldId id="721" r:id="rId37"/>
    <p:sldId id="722" r:id="rId38"/>
    <p:sldId id="747" r:id="rId39"/>
    <p:sldId id="638" r:id="rId40"/>
    <p:sldId id="685" r:id="rId41"/>
    <p:sldId id="727" r:id="rId42"/>
    <p:sldId id="659" r:id="rId43"/>
    <p:sldId id="690" r:id="rId44"/>
    <p:sldId id="691" r:id="rId45"/>
    <p:sldId id="692" r:id="rId46"/>
    <p:sldId id="693" r:id="rId47"/>
    <p:sldId id="694" r:id="rId48"/>
    <p:sldId id="695" r:id="rId49"/>
    <p:sldId id="696" r:id="rId50"/>
    <p:sldId id="725" r:id="rId51"/>
    <p:sldId id="697" r:id="rId52"/>
    <p:sldId id="698" r:id="rId53"/>
    <p:sldId id="729" r:id="rId54"/>
    <p:sldId id="702" r:id="rId55"/>
    <p:sldId id="700" r:id="rId56"/>
    <p:sldId id="731" r:id="rId57"/>
    <p:sldId id="688" r:id="rId58"/>
    <p:sldId id="571" r:id="rId59"/>
  </p:sldIdLst>
  <p:sldSz cx="9144000" cy="6858000" type="screen4x3"/>
  <p:notesSz cx="6858000" cy="9144000"/>
  <p:defaultTextStyle>
    <a:defPPr>
      <a:defRPr lang="zh-CN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宋体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宋体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宋体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宋体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FFFF00"/>
    <a:srgbClr val="FF0066"/>
    <a:srgbClr val="003399"/>
    <a:srgbClr val="000000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7661A151-0F3F-4AB1-B622-BF3A735F90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82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757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effectLst/>
              </a:defRPr>
            </a:lvl1pPr>
          </a:lstStyle>
          <a:p>
            <a:fld id="{8A1A7064-78DF-4A0C-B4BB-8CF76CB237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95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7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97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 b="0">
                <a:latin typeface="Arial" pitchFamily="34" charset="0"/>
              </a:defRPr>
            </a:lvl1pPr>
          </a:lstStyle>
          <a:p>
            <a:fld id="{219C54DD-E1B8-44E2-8AA3-7A59F0E3C9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14829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BFF8D-A40B-4407-85C7-569A55B01E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0700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BCE37-31F7-49B3-9F1B-C5C1E8042A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93374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65138"/>
            <a:ext cx="7772400" cy="5630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4BA35-5DB9-48A4-8CB0-6EE33659C2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78914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9B116-8E9B-4FCB-8E2D-0602EC5FEC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4216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BD0F6-CB7E-48CA-B58C-50B6B71C29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57310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26DEB-245E-4D6A-ACD0-A004C664DA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56156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9C762-8668-4105-9811-14C6998E84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7257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6E3CA-C94C-4E8B-83A1-C5601CB48B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16473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EAE0F-C63D-48EF-B580-B8D78057F6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05118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74CE1-508E-4CFF-8E4E-A8219FD3A4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39532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F93C2-4F70-4B4F-A3BD-D34353B365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00018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96CAA-61C1-47B5-9B26-20B4C1E78E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564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1866C-7365-4AFC-BBF4-EFD9962EF8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03346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Freeform 3"/>
          <p:cNvSpPr>
            <a:spLocks/>
          </p:cNvSpPr>
          <p:nvPr/>
        </p:nvSpPr>
        <p:spPr bwMode="hidden">
          <a:xfrm>
            <a:off x="2590800" y="6350"/>
            <a:ext cx="2757488" cy="6878638"/>
          </a:xfrm>
          <a:custGeom>
            <a:avLst/>
            <a:gdLst>
              <a:gd name="T0" fmla="*/ 494 w 1737"/>
              <a:gd name="T1" fmla="*/ 4309 h 4320"/>
              <a:gd name="T2" fmla="*/ 1737 w 1737"/>
              <a:gd name="T3" fmla="*/ 4320 h 4320"/>
              <a:gd name="T4" fmla="*/ 524 w 1737"/>
              <a:gd name="T5" fmla="*/ 0 h 4320"/>
              <a:gd name="T6" fmla="*/ 0 w 1737"/>
              <a:gd name="T7" fmla="*/ 7 h 4320"/>
              <a:gd name="T8" fmla="*/ 494 w 1737"/>
              <a:gd name="T9" fmla="*/ 4309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7" h="4320">
                <a:moveTo>
                  <a:pt x="494" y="4309"/>
                </a:moveTo>
                <a:lnTo>
                  <a:pt x="1737" y="4320"/>
                </a:lnTo>
                <a:lnTo>
                  <a:pt x="524" y="0"/>
                </a:lnTo>
                <a:lnTo>
                  <a:pt x="0" y="7"/>
                </a:lnTo>
                <a:lnTo>
                  <a:pt x="494" y="430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24" name="Freeform 4"/>
          <p:cNvSpPr>
            <a:spLocks/>
          </p:cNvSpPr>
          <p:nvPr/>
        </p:nvSpPr>
        <p:spPr bwMode="hidden">
          <a:xfrm>
            <a:off x="0" y="3175"/>
            <a:ext cx="2743200" cy="6872288"/>
          </a:xfrm>
          <a:custGeom>
            <a:avLst/>
            <a:gdLst>
              <a:gd name="T0" fmla="*/ 494 w 1737"/>
              <a:gd name="T1" fmla="*/ 4309 h 4320"/>
              <a:gd name="T2" fmla="*/ 1737 w 1737"/>
              <a:gd name="T3" fmla="*/ 4320 h 4320"/>
              <a:gd name="T4" fmla="*/ 524 w 1737"/>
              <a:gd name="T5" fmla="*/ 0 h 4320"/>
              <a:gd name="T6" fmla="*/ 0 w 1737"/>
              <a:gd name="T7" fmla="*/ 7 h 4320"/>
              <a:gd name="T8" fmla="*/ 494 w 1737"/>
              <a:gd name="T9" fmla="*/ 4309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7" h="4320">
                <a:moveTo>
                  <a:pt x="494" y="4309"/>
                </a:moveTo>
                <a:lnTo>
                  <a:pt x="1737" y="4320"/>
                </a:lnTo>
                <a:lnTo>
                  <a:pt x="524" y="0"/>
                </a:lnTo>
                <a:lnTo>
                  <a:pt x="0" y="7"/>
                </a:lnTo>
                <a:lnTo>
                  <a:pt x="494" y="430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25" name="Freeform 5"/>
          <p:cNvSpPr>
            <a:spLocks/>
          </p:cNvSpPr>
          <p:nvPr/>
        </p:nvSpPr>
        <p:spPr bwMode="hidden">
          <a:xfrm>
            <a:off x="5943600" y="7938"/>
            <a:ext cx="2760663" cy="6873875"/>
          </a:xfrm>
          <a:custGeom>
            <a:avLst/>
            <a:gdLst>
              <a:gd name="T0" fmla="*/ 494 w 1739"/>
              <a:gd name="T1" fmla="*/ 4415 h 4420"/>
              <a:gd name="T2" fmla="*/ 1739 w 1739"/>
              <a:gd name="T3" fmla="*/ 4420 h 4420"/>
              <a:gd name="T4" fmla="*/ 524 w 1739"/>
              <a:gd name="T5" fmla="*/ 0 h 4420"/>
              <a:gd name="T6" fmla="*/ 0 w 1739"/>
              <a:gd name="T7" fmla="*/ 7 h 4420"/>
              <a:gd name="T8" fmla="*/ 494 w 1739"/>
              <a:gd name="T9" fmla="*/ 4415 h 4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9" h="4420">
                <a:moveTo>
                  <a:pt x="494" y="4415"/>
                </a:moveTo>
                <a:lnTo>
                  <a:pt x="1739" y="4420"/>
                </a:lnTo>
                <a:lnTo>
                  <a:pt x="524" y="0"/>
                </a:lnTo>
                <a:lnTo>
                  <a:pt x="0" y="7"/>
                </a:lnTo>
                <a:lnTo>
                  <a:pt x="494" y="4415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26" name="Freeform 6"/>
          <p:cNvSpPr>
            <a:spLocks/>
          </p:cNvSpPr>
          <p:nvPr/>
        </p:nvSpPr>
        <p:spPr bwMode="hidden">
          <a:xfrm>
            <a:off x="3048000" y="0"/>
            <a:ext cx="3302000" cy="6864350"/>
          </a:xfrm>
          <a:custGeom>
            <a:avLst/>
            <a:gdLst>
              <a:gd name="T0" fmla="*/ 0 w 2080"/>
              <a:gd name="T1" fmla="*/ 7 h 4338"/>
              <a:gd name="T2" fmla="*/ 1870 w 2080"/>
              <a:gd name="T3" fmla="*/ 4338 h 4338"/>
              <a:gd name="T4" fmla="*/ 2080 w 2080"/>
              <a:gd name="T5" fmla="*/ 4338 h 4338"/>
              <a:gd name="T6" fmla="*/ 1033 w 2080"/>
              <a:gd name="T7" fmla="*/ 0 h 4338"/>
              <a:gd name="T8" fmla="*/ 0 w 2080"/>
              <a:gd name="T9" fmla="*/ 7 h 4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0" h="4338">
                <a:moveTo>
                  <a:pt x="0" y="7"/>
                </a:moveTo>
                <a:lnTo>
                  <a:pt x="1870" y="4338"/>
                </a:lnTo>
                <a:lnTo>
                  <a:pt x="2080" y="4338"/>
                </a:lnTo>
                <a:lnTo>
                  <a:pt x="1033" y="0"/>
                </a:lnTo>
                <a:lnTo>
                  <a:pt x="0" y="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27" name="Freeform 7"/>
          <p:cNvSpPr>
            <a:spLocks/>
          </p:cNvSpPr>
          <p:nvPr/>
        </p:nvSpPr>
        <p:spPr bwMode="hidden">
          <a:xfrm>
            <a:off x="185738" y="168275"/>
            <a:ext cx="5562600" cy="2438400"/>
          </a:xfrm>
          <a:custGeom>
            <a:avLst/>
            <a:gdLst>
              <a:gd name="T0" fmla="*/ 0 w 4763"/>
              <a:gd name="T1" fmla="*/ 1778 h 1845"/>
              <a:gd name="T2" fmla="*/ 4742 w 4763"/>
              <a:gd name="T3" fmla="*/ 0 h 1845"/>
              <a:gd name="T4" fmla="*/ 4763 w 4763"/>
              <a:gd name="T5" fmla="*/ 42 h 1845"/>
              <a:gd name="T6" fmla="*/ 20 w 4763"/>
              <a:gd name="T7" fmla="*/ 1845 h 1845"/>
              <a:gd name="T8" fmla="*/ 0 w 4763"/>
              <a:gd name="T9" fmla="*/ 1778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hidden">
          <a:xfrm>
            <a:off x="0" y="6221413"/>
            <a:ext cx="9144000" cy="685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35" name="Freeform 15"/>
          <p:cNvSpPr>
            <a:spLocks/>
          </p:cNvSpPr>
          <p:nvPr/>
        </p:nvSpPr>
        <p:spPr bwMode="hidden">
          <a:xfrm>
            <a:off x="2590800" y="6294438"/>
            <a:ext cx="2757488" cy="606425"/>
          </a:xfrm>
          <a:custGeom>
            <a:avLst/>
            <a:gdLst>
              <a:gd name="T0" fmla="*/ 494 w 1737"/>
              <a:gd name="T1" fmla="*/ 4309 h 4320"/>
              <a:gd name="T2" fmla="*/ 1737 w 1737"/>
              <a:gd name="T3" fmla="*/ 4320 h 4320"/>
              <a:gd name="T4" fmla="*/ 524 w 1737"/>
              <a:gd name="T5" fmla="*/ 0 h 4320"/>
              <a:gd name="T6" fmla="*/ 0 w 1737"/>
              <a:gd name="T7" fmla="*/ 7 h 4320"/>
              <a:gd name="T8" fmla="*/ 494 w 1737"/>
              <a:gd name="T9" fmla="*/ 4309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7" h="4320">
                <a:moveTo>
                  <a:pt x="494" y="4309"/>
                </a:moveTo>
                <a:lnTo>
                  <a:pt x="1737" y="4320"/>
                </a:lnTo>
                <a:lnTo>
                  <a:pt x="524" y="0"/>
                </a:lnTo>
                <a:lnTo>
                  <a:pt x="0" y="7"/>
                </a:lnTo>
                <a:lnTo>
                  <a:pt x="494" y="430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36" name="Freeform 16"/>
          <p:cNvSpPr>
            <a:spLocks/>
          </p:cNvSpPr>
          <p:nvPr/>
        </p:nvSpPr>
        <p:spPr bwMode="hidden">
          <a:xfrm>
            <a:off x="0" y="6294438"/>
            <a:ext cx="2757488" cy="604837"/>
          </a:xfrm>
          <a:custGeom>
            <a:avLst/>
            <a:gdLst>
              <a:gd name="T0" fmla="*/ 494 w 1737"/>
              <a:gd name="T1" fmla="*/ 4309 h 4320"/>
              <a:gd name="T2" fmla="*/ 1737 w 1737"/>
              <a:gd name="T3" fmla="*/ 4320 h 4320"/>
              <a:gd name="T4" fmla="*/ 524 w 1737"/>
              <a:gd name="T5" fmla="*/ 0 h 4320"/>
              <a:gd name="T6" fmla="*/ 0 w 1737"/>
              <a:gd name="T7" fmla="*/ 7 h 4320"/>
              <a:gd name="T8" fmla="*/ 494 w 1737"/>
              <a:gd name="T9" fmla="*/ 4309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7" h="4320">
                <a:moveTo>
                  <a:pt x="494" y="4309"/>
                </a:moveTo>
                <a:lnTo>
                  <a:pt x="1737" y="4320"/>
                </a:lnTo>
                <a:lnTo>
                  <a:pt x="524" y="0"/>
                </a:lnTo>
                <a:lnTo>
                  <a:pt x="0" y="7"/>
                </a:lnTo>
                <a:lnTo>
                  <a:pt x="494" y="430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37" name="Freeform 17"/>
          <p:cNvSpPr>
            <a:spLocks/>
          </p:cNvSpPr>
          <p:nvPr/>
        </p:nvSpPr>
        <p:spPr bwMode="hidden">
          <a:xfrm>
            <a:off x="5943600" y="6294438"/>
            <a:ext cx="2760663" cy="606425"/>
          </a:xfrm>
          <a:custGeom>
            <a:avLst/>
            <a:gdLst>
              <a:gd name="T0" fmla="*/ 494 w 1739"/>
              <a:gd name="T1" fmla="*/ 4415 h 4420"/>
              <a:gd name="T2" fmla="*/ 1739 w 1739"/>
              <a:gd name="T3" fmla="*/ 4420 h 4420"/>
              <a:gd name="T4" fmla="*/ 524 w 1739"/>
              <a:gd name="T5" fmla="*/ 0 h 4420"/>
              <a:gd name="T6" fmla="*/ 0 w 1739"/>
              <a:gd name="T7" fmla="*/ 7 h 4420"/>
              <a:gd name="T8" fmla="*/ 494 w 1739"/>
              <a:gd name="T9" fmla="*/ 4415 h 4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9" h="4420">
                <a:moveTo>
                  <a:pt x="494" y="4415"/>
                </a:moveTo>
                <a:lnTo>
                  <a:pt x="1739" y="4420"/>
                </a:lnTo>
                <a:lnTo>
                  <a:pt x="524" y="0"/>
                </a:lnTo>
                <a:lnTo>
                  <a:pt x="0" y="7"/>
                </a:lnTo>
                <a:lnTo>
                  <a:pt x="494" y="4415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38" name="Freeform 18"/>
          <p:cNvSpPr>
            <a:spLocks/>
          </p:cNvSpPr>
          <p:nvPr/>
        </p:nvSpPr>
        <p:spPr bwMode="hidden">
          <a:xfrm>
            <a:off x="3048000" y="6294438"/>
            <a:ext cx="3302000" cy="604837"/>
          </a:xfrm>
          <a:custGeom>
            <a:avLst/>
            <a:gdLst>
              <a:gd name="T0" fmla="*/ 0 w 2080"/>
              <a:gd name="T1" fmla="*/ 7 h 4338"/>
              <a:gd name="T2" fmla="*/ 1870 w 2080"/>
              <a:gd name="T3" fmla="*/ 4338 h 4338"/>
              <a:gd name="T4" fmla="*/ 2080 w 2080"/>
              <a:gd name="T5" fmla="*/ 4338 h 4338"/>
              <a:gd name="T6" fmla="*/ 1033 w 2080"/>
              <a:gd name="T7" fmla="*/ 0 h 4338"/>
              <a:gd name="T8" fmla="*/ 0 w 2080"/>
              <a:gd name="T9" fmla="*/ 7 h 4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0" h="4338">
                <a:moveTo>
                  <a:pt x="0" y="7"/>
                </a:moveTo>
                <a:lnTo>
                  <a:pt x="1870" y="4338"/>
                </a:lnTo>
                <a:lnTo>
                  <a:pt x="2080" y="4338"/>
                </a:lnTo>
                <a:lnTo>
                  <a:pt x="1033" y="0"/>
                </a:lnTo>
                <a:lnTo>
                  <a:pt x="0" y="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hidden">
          <a:xfrm>
            <a:off x="0" y="6172200"/>
            <a:ext cx="9144000" cy="685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40" name="Freeform 20"/>
          <p:cNvSpPr>
            <a:spLocks/>
          </p:cNvSpPr>
          <p:nvPr/>
        </p:nvSpPr>
        <p:spPr bwMode="hidden">
          <a:xfrm>
            <a:off x="4100513" y="6234113"/>
            <a:ext cx="1644650" cy="666750"/>
          </a:xfrm>
          <a:custGeom>
            <a:avLst/>
            <a:gdLst>
              <a:gd name="T0" fmla="*/ 1027 w 1036"/>
              <a:gd name="T1" fmla="*/ 0 h 420"/>
              <a:gd name="T2" fmla="*/ 0 w 1036"/>
              <a:gd name="T3" fmla="*/ 417 h 420"/>
              <a:gd name="T4" fmla="*/ 24 w 1036"/>
              <a:gd name="T5" fmla="*/ 420 h 420"/>
              <a:gd name="T6" fmla="*/ 1036 w 1036"/>
              <a:gd name="T7" fmla="*/ 16 h 420"/>
              <a:gd name="T8" fmla="*/ 1027 w 1036"/>
              <a:gd name="T9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" h="420">
                <a:moveTo>
                  <a:pt x="1027" y="0"/>
                </a:moveTo>
                <a:cubicBezTo>
                  <a:pt x="508" y="159"/>
                  <a:pt x="167" y="347"/>
                  <a:pt x="0" y="417"/>
                </a:cubicBezTo>
                <a:cubicBezTo>
                  <a:pt x="0" y="417"/>
                  <a:pt x="12" y="418"/>
                  <a:pt x="24" y="420"/>
                </a:cubicBezTo>
                <a:cubicBezTo>
                  <a:pt x="237" y="321"/>
                  <a:pt x="708" y="105"/>
                  <a:pt x="1036" y="16"/>
                </a:cubicBezTo>
                <a:cubicBezTo>
                  <a:pt x="1036" y="16"/>
                  <a:pt x="1027" y="0"/>
                  <a:pt x="1027" y="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41" name="Freeform 21"/>
          <p:cNvSpPr>
            <a:spLocks/>
          </p:cNvSpPr>
          <p:nvPr/>
        </p:nvSpPr>
        <p:spPr bwMode="hidden">
          <a:xfrm rot="18897039" flipH="1">
            <a:off x="2359025" y="6183313"/>
            <a:ext cx="1682750" cy="762000"/>
          </a:xfrm>
          <a:custGeom>
            <a:avLst/>
            <a:gdLst>
              <a:gd name="T0" fmla="*/ 0 w 4763"/>
              <a:gd name="T1" fmla="*/ 1778 h 1845"/>
              <a:gd name="T2" fmla="*/ 4742 w 4763"/>
              <a:gd name="T3" fmla="*/ 0 h 1845"/>
              <a:gd name="T4" fmla="*/ 4763 w 4763"/>
              <a:gd name="T5" fmla="*/ 42 h 1845"/>
              <a:gd name="T6" fmla="*/ 20 w 4763"/>
              <a:gd name="T7" fmla="*/ 1845 h 1845"/>
              <a:gd name="T8" fmla="*/ 0 w 4763"/>
              <a:gd name="T9" fmla="*/ 1778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42" name="Freeform 22"/>
          <p:cNvSpPr>
            <a:spLocks/>
          </p:cNvSpPr>
          <p:nvPr/>
        </p:nvSpPr>
        <p:spPr bwMode="hidden">
          <a:xfrm rot="18897039" flipH="1">
            <a:off x="1216025" y="6183313"/>
            <a:ext cx="1682750" cy="762000"/>
          </a:xfrm>
          <a:custGeom>
            <a:avLst/>
            <a:gdLst>
              <a:gd name="T0" fmla="*/ 0 w 4763"/>
              <a:gd name="T1" fmla="*/ 1778 h 1845"/>
              <a:gd name="T2" fmla="*/ 4742 w 4763"/>
              <a:gd name="T3" fmla="*/ 0 h 1845"/>
              <a:gd name="T4" fmla="*/ 4763 w 4763"/>
              <a:gd name="T5" fmla="*/ 42 h 1845"/>
              <a:gd name="T6" fmla="*/ 20 w 4763"/>
              <a:gd name="T7" fmla="*/ 1845 h 1845"/>
              <a:gd name="T8" fmla="*/ 0 w 4763"/>
              <a:gd name="T9" fmla="*/ 1778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43" name="Freeform 23"/>
          <p:cNvSpPr>
            <a:spLocks/>
          </p:cNvSpPr>
          <p:nvPr/>
        </p:nvSpPr>
        <p:spPr bwMode="hidden">
          <a:xfrm rot="18897039" flipH="1">
            <a:off x="48419" y="6133306"/>
            <a:ext cx="1641475" cy="773113"/>
          </a:xfrm>
          <a:custGeom>
            <a:avLst/>
            <a:gdLst>
              <a:gd name="T0" fmla="*/ 0 w 4763"/>
              <a:gd name="T1" fmla="*/ 1778 h 1845"/>
              <a:gd name="T2" fmla="*/ 4742 w 4763"/>
              <a:gd name="T3" fmla="*/ 0 h 1845"/>
              <a:gd name="T4" fmla="*/ 4763 w 4763"/>
              <a:gd name="T5" fmla="*/ 42 h 1845"/>
              <a:gd name="T6" fmla="*/ 20 w 4763"/>
              <a:gd name="T7" fmla="*/ 1845 h 1845"/>
              <a:gd name="T8" fmla="*/ 0 w 4763"/>
              <a:gd name="T9" fmla="*/ 1778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44" name="Freeform 24"/>
          <p:cNvSpPr>
            <a:spLocks/>
          </p:cNvSpPr>
          <p:nvPr/>
        </p:nvSpPr>
        <p:spPr bwMode="hidden">
          <a:xfrm flipH="1" flipV="1">
            <a:off x="914400" y="6221413"/>
            <a:ext cx="5638800" cy="685800"/>
          </a:xfrm>
          <a:custGeom>
            <a:avLst/>
            <a:gdLst>
              <a:gd name="T0" fmla="*/ 0 w 4763"/>
              <a:gd name="T1" fmla="*/ 1778 h 1845"/>
              <a:gd name="T2" fmla="*/ 4742 w 4763"/>
              <a:gd name="T3" fmla="*/ 0 h 1845"/>
              <a:gd name="T4" fmla="*/ 4763 w 4763"/>
              <a:gd name="T5" fmla="*/ 42 h 1845"/>
              <a:gd name="T6" fmla="*/ 20 w 4763"/>
              <a:gd name="T7" fmla="*/ 1845 h 1845"/>
              <a:gd name="T8" fmla="*/ 0 w 4763"/>
              <a:gd name="T9" fmla="*/ 1778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45" name="Freeform 25"/>
          <p:cNvSpPr>
            <a:spLocks/>
          </p:cNvSpPr>
          <p:nvPr/>
        </p:nvSpPr>
        <p:spPr bwMode="hidden">
          <a:xfrm flipH="1" flipV="1">
            <a:off x="381000" y="6221413"/>
            <a:ext cx="2438400" cy="685800"/>
          </a:xfrm>
          <a:custGeom>
            <a:avLst/>
            <a:gdLst>
              <a:gd name="T0" fmla="*/ 0 w 4763"/>
              <a:gd name="T1" fmla="*/ 1778 h 1845"/>
              <a:gd name="T2" fmla="*/ 4742 w 4763"/>
              <a:gd name="T3" fmla="*/ 0 h 1845"/>
              <a:gd name="T4" fmla="*/ 4763 w 4763"/>
              <a:gd name="T5" fmla="*/ 42 h 1845"/>
              <a:gd name="T6" fmla="*/ 20 w 4763"/>
              <a:gd name="T7" fmla="*/ 1845 h 1845"/>
              <a:gd name="T8" fmla="*/ 0 w 4763"/>
              <a:gd name="T9" fmla="*/ 1778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46" name="Freeform 26"/>
          <p:cNvSpPr>
            <a:spLocks/>
          </p:cNvSpPr>
          <p:nvPr/>
        </p:nvSpPr>
        <p:spPr bwMode="hidden">
          <a:xfrm flipH="1" flipV="1">
            <a:off x="4819650" y="6297613"/>
            <a:ext cx="2114550" cy="608012"/>
          </a:xfrm>
          <a:custGeom>
            <a:avLst/>
            <a:gdLst>
              <a:gd name="T0" fmla="*/ 0 w 4763"/>
              <a:gd name="T1" fmla="*/ 1778 h 1845"/>
              <a:gd name="T2" fmla="*/ 4742 w 4763"/>
              <a:gd name="T3" fmla="*/ 0 h 1845"/>
              <a:gd name="T4" fmla="*/ 4763 w 4763"/>
              <a:gd name="T5" fmla="*/ 42 h 1845"/>
              <a:gd name="T6" fmla="*/ 20 w 4763"/>
              <a:gd name="T7" fmla="*/ 1845 h 1845"/>
              <a:gd name="T8" fmla="*/ 0 w 4763"/>
              <a:gd name="T9" fmla="*/ 1778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47" name="Freeform 27"/>
          <p:cNvSpPr>
            <a:spLocks/>
          </p:cNvSpPr>
          <p:nvPr/>
        </p:nvSpPr>
        <p:spPr bwMode="hidden">
          <a:xfrm flipH="1" flipV="1">
            <a:off x="6324600" y="6221413"/>
            <a:ext cx="2438400" cy="685800"/>
          </a:xfrm>
          <a:custGeom>
            <a:avLst/>
            <a:gdLst>
              <a:gd name="T0" fmla="*/ 0 w 4763"/>
              <a:gd name="T1" fmla="*/ 1778 h 1845"/>
              <a:gd name="T2" fmla="*/ 4742 w 4763"/>
              <a:gd name="T3" fmla="*/ 0 h 1845"/>
              <a:gd name="T4" fmla="*/ 4763 w 4763"/>
              <a:gd name="T5" fmla="*/ 42 h 1845"/>
              <a:gd name="T6" fmla="*/ 20 w 4763"/>
              <a:gd name="T7" fmla="*/ 1845 h 1845"/>
              <a:gd name="T8" fmla="*/ 0 w 4763"/>
              <a:gd name="T9" fmla="*/ 1778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48" name="Freeform 28"/>
          <p:cNvSpPr>
            <a:spLocks/>
          </p:cNvSpPr>
          <p:nvPr/>
        </p:nvSpPr>
        <p:spPr bwMode="hidden">
          <a:xfrm flipH="1" flipV="1">
            <a:off x="5486400" y="6221413"/>
            <a:ext cx="3657600" cy="685800"/>
          </a:xfrm>
          <a:custGeom>
            <a:avLst/>
            <a:gdLst>
              <a:gd name="T0" fmla="*/ 0 w 4763"/>
              <a:gd name="T1" fmla="*/ 1778 h 1845"/>
              <a:gd name="T2" fmla="*/ 4742 w 4763"/>
              <a:gd name="T3" fmla="*/ 0 h 1845"/>
              <a:gd name="T4" fmla="*/ 4763 w 4763"/>
              <a:gd name="T5" fmla="*/ 42 h 1845"/>
              <a:gd name="T6" fmla="*/ 20 w 4763"/>
              <a:gd name="T7" fmla="*/ 1845 h 1845"/>
              <a:gd name="T8" fmla="*/ 0 w 4763"/>
              <a:gd name="T9" fmla="*/ 1778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46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19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19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chemeClr val="tx1"/>
                </a:solidFill>
                <a:effectLst/>
                <a:latin typeface="Britannic Bold" pitchFamily="34" charset="0"/>
              </a:defRPr>
            </a:lvl1pPr>
          </a:lstStyle>
          <a:p>
            <a:fld id="{DB21694F-8085-4141-BA12-A513693CA5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Char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Chart3.xls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05292673-619D-46D9-8F18-CA58ABF20256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1025"/>
            <a:ext cx="9144000" cy="1200150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Education in China:</a:t>
            </a:r>
            <a:br>
              <a:rPr lang="en-US" altLang="zh-CN" sz="3600" dirty="0" smtClean="0"/>
            </a:br>
            <a:r>
              <a:rPr lang="en-US" altLang="zh-CN" sz="3600" dirty="0" smtClean="0"/>
              <a:t> Characteristics and Problems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639175" cy="417671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zh-CN" smtClean="0"/>
          </a:p>
          <a:p>
            <a:pPr algn="ctr" eaLnBrk="1" hangingPunct="1">
              <a:buFontTx/>
              <a:buNone/>
            </a:pPr>
            <a:r>
              <a:rPr lang="en-US" altLang="zh-CN" smtClean="0"/>
              <a:t>Mei Li</a:t>
            </a:r>
          </a:p>
          <a:p>
            <a:pPr algn="ctr" eaLnBrk="1" hangingPunct="1">
              <a:buFontTx/>
              <a:buNone/>
            </a:pPr>
            <a:r>
              <a:rPr lang="en-US" altLang="zh-CN" sz="2800" smtClean="0"/>
              <a:t>limeiwang@yaoo.com</a:t>
            </a:r>
          </a:p>
          <a:p>
            <a:pPr algn="ctr" eaLnBrk="1" hangingPunct="1">
              <a:buFontTx/>
              <a:buNone/>
            </a:pPr>
            <a:r>
              <a:rPr lang="en-US" altLang="zh-CN" sz="2800" smtClean="0"/>
              <a:t>Institute of Higher Education,</a:t>
            </a:r>
          </a:p>
          <a:p>
            <a:pPr algn="ctr" eaLnBrk="1" hangingPunct="1">
              <a:buFontTx/>
              <a:buNone/>
            </a:pPr>
            <a:r>
              <a:rPr lang="en-US" altLang="zh-CN" sz="2800" smtClean="0"/>
              <a:t>East China Normal University</a:t>
            </a:r>
          </a:p>
          <a:p>
            <a:pPr algn="ctr" eaLnBrk="1" hangingPunct="1">
              <a:buFontTx/>
              <a:buNone/>
            </a:pPr>
            <a:endParaRPr lang="en-US" altLang="zh-CN" smtClean="0"/>
          </a:p>
          <a:p>
            <a:pPr algn="ctr" eaLnBrk="1" hangingPunct="1">
              <a:buFontTx/>
              <a:buNone/>
            </a:pPr>
            <a:endParaRPr lang="en-US" altLang="zh-CN" smtClean="0"/>
          </a:p>
          <a:p>
            <a:pPr algn="ctr" eaLnBrk="1" hangingPunct="1">
              <a:buFontTx/>
              <a:buNone/>
            </a:pPr>
            <a:r>
              <a:rPr lang="en-US" altLang="zh-CN" sz="2800" smtClean="0">
                <a:solidFill>
                  <a:srgbClr val="00B050"/>
                </a:solidFill>
              </a:rPr>
              <a:t>Oct. 1, 2013</a:t>
            </a:r>
          </a:p>
          <a:p>
            <a:pPr algn="ctr" eaLnBrk="1" hangingPunct="1">
              <a:buFontTx/>
              <a:buNone/>
            </a:pPr>
            <a:r>
              <a:rPr lang="en-US" altLang="zh-CN" sz="2800" smtClean="0">
                <a:solidFill>
                  <a:srgbClr val="00B050"/>
                </a:solidFill>
              </a:rPr>
              <a:t>@ University of Ljubljana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9663"/>
            <a:ext cx="2581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186" name="Rectangle 2"/>
          <p:cNvSpPr>
            <a:spLocks noChangeArrowheads="1"/>
          </p:cNvSpPr>
          <p:nvPr/>
        </p:nvSpPr>
        <p:spPr bwMode="auto">
          <a:xfrm>
            <a:off x="458788" y="-9525"/>
            <a:ext cx="81359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Demographic changes of age-cohort in primary, junior secondary, senior secondary, and tertiary education</a:t>
            </a:r>
            <a:endParaRPr lang="zh-CN" altLang="en-US" sz="36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楷体_GB2312" pitchFamily="49" charset="-122"/>
            </a:endParaRPr>
          </a:p>
          <a:p>
            <a:r>
              <a:rPr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（</a:t>
            </a: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2004-2020</a:t>
            </a:r>
            <a:r>
              <a:rPr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年）</a:t>
            </a:r>
          </a:p>
        </p:txBody>
      </p:sp>
      <p:sp>
        <p:nvSpPr>
          <p:cNvPr id="2269187" name="Rectangle 3"/>
          <p:cNvSpPr>
            <a:spLocks noChangeArrowheads="1"/>
          </p:cNvSpPr>
          <p:nvPr/>
        </p:nvSpPr>
        <p:spPr bwMode="auto">
          <a:xfrm>
            <a:off x="533400" y="1143000"/>
            <a:ext cx="2238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ten thousand</a:t>
            </a:r>
            <a:endParaRPr lang="zh-CN" altLang="en-US" sz="1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9188" name="Rectangle 4"/>
          <p:cNvSpPr>
            <a:spLocks noChangeArrowheads="1"/>
          </p:cNvSpPr>
          <p:nvPr/>
        </p:nvSpPr>
        <p:spPr bwMode="auto">
          <a:xfrm>
            <a:off x="1943100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-196850" y="1512888"/>
          <a:ext cx="9271000" cy="534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图表" r:id="rId4" imgW="5067233" imgH="2495685" progId="Excel.Chart.8">
                  <p:embed/>
                </p:oleObj>
              </mc:Choice>
              <mc:Fallback>
                <p:oleObj name="图表" r:id="rId4" imgW="5067233" imgH="249568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6850" y="1512888"/>
                        <a:ext cx="9271000" cy="534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9190" name="Line 6"/>
          <p:cNvSpPr>
            <a:spLocks noChangeShapeType="1"/>
          </p:cNvSpPr>
          <p:nvPr/>
        </p:nvSpPr>
        <p:spPr bwMode="auto">
          <a:xfrm>
            <a:off x="8243888" y="2133600"/>
            <a:ext cx="0" cy="3455988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269191" name="Line 7"/>
          <p:cNvSpPr>
            <a:spLocks noChangeShapeType="1"/>
          </p:cNvSpPr>
          <p:nvPr/>
        </p:nvSpPr>
        <p:spPr bwMode="auto">
          <a:xfrm>
            <a:off x="3059113" y="1989138"/>
            <a:ext cx="0" cy="3673475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47365C64-C441-47CD-BDFF-E3387898945F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400"/>
            <a:ext cx="7772400" cy="10160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Gross enrolment rate by level: </a:t>
            </a:r>
            <a:r>
              <a:rPr lang="en-US" altLang="zh-CN" sz="2800" smtClean="0"/>
              <a:t>1996-2005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1525588" y="1143000"/>
          <a:ext cx="6472237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图表" r:id="rId5" imgW="3743376" imgH="3305243" progId="Excel.Chart.8">
                  <p:embed/>
                </p:oleObj>
              </mc:Choice>
              <mc:Fallback>
                <p:oleObj name="图表" r:id="rId5" imgW="3743376" imgH="330524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143000"/>
                        <a:ext cx="6472237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37B048AD-269F-4F81-AED2-D474F542A87E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0750"/>
            <a:ext cx="7772400" cy="51911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Increasing number of private schools</a:t>
            </a:r>
          </a:p>
        </p:txBody>
      </p:sp>
      <p:graphicFrame>
        <p:nvGraphicFramePr>
          <p:cNvPr id="27652" name="Object 3"/>
          <p:cNvGraphicFramePr>
            <a:graphicFrameLocks noChangeAspect="1"/>
          </p:cNvGraphicFramePr>
          <p:nvPr>
            <p:ph idx="1"/>
          </p:nvPr>
        </p:nvGraphicFramePr>
        <p:xfrm>
          <a:off x="1611313" y="1755775"/>
          <a:ext cx="6169025" cy="5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图表" r:id="rId5" imgW="3552943" imgH="2933700" progId="Excel.Chart.8">
                  <p:embed/>
                </p:oleObj>
              </mc:Choice>
              <mc:Fallback>
                <p:oleObj name="图表" r:id="rId5" imgW="3552943" imgH="29337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1755775"/>
                        <a:ext cx="6169025" cy="5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685800" y="396875"/>
            <a:ext cx="7772400" cy="1568450"/>
          </a:xfrm>
        </p:spPr>
        <p:txBody>
          <a:bodyPr/>
          <a:lstStyle/>
          <a:p>
            <a:r>
              <a:rPr lang="en-US" altLang="zh-CN" sz="3200" smtClean="0"/>
              <a:t>Educational Development indicators in China (MOE: Medium and long-term national planning)</a:t>
            </a:r>
            <a:endParaRPr lang="zh-CN" altLang="en-US" sz="3200" smtClean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07950" y="1981200"/>
          <a:ext cx="8928100" cy="4145518"/>
        </p:xfrm>
        <a:graphic>
          <a:graphicData uri="http://schemas.openxmlformats.org/drawingml/2006/table">
            <a:tbl>
              <a:tblPr/>
              <a:tblGrid>
                <a:gridCol w="2519363"/>
                <a:gridCol w="1944687"/>
                <a:gridCol w="2232025"/>
                <a:gridCol w="2232025"/>
              </a:tblGrid>
              <a:tr h="4270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Indicator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2009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2015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2020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96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Three-year pre-school gross enrolment rate(%)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50.9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60.0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70.0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1096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Nine-year compulsory education GER(%)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90.8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93.0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95.0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Senior secondary school GER (%)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79.2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87.0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90.0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Higher education GER (%)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24.2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36.0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40.0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</a:tbl>
          </a:graphicData>
        </a:graphic>
      </p:graphicFrame>
      <p:sp>
        <p:nvSpPr>
          <p:cNvPr id="2870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CCF5FD32-7957-4DB9-A8FC-F356CA072BF7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B98D3BE7-D196-4A5F-AB43-938FD365B881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Public expenditure on education: 2004</a:t>
            </a:r>
            <a:r>
              <a:rPr lang="en-US" altLang="zh-CN" smtClean="0"/>
              <a:t> </a:t>
            </a:r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>
            <p:ph idx="1"/>
          </p:nvPr>
        </p:nvGraphicFramePr>
        <p:xfrm>
          <a:off x="914400" y="2057400"/>
          <a:ext cx="7772400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Photo Editor 照片" r:id="rId4" imgW="2986667" imgH="1523810" progId="MSPhotoEd.3">
                  <p:embed/>
                </p:oleObj>
              </mc:Choice>
              <mc:Fallback>
                <p:oleObj name="Photo Editor 照片" r:id="rId4" imgW="2986667" imgH="152381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7772400" cy="396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AF032564-E736-431A-AC20-B58E15B2356E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Governmental investment in education:1994-2003</a:t>
            </a:r>
          </a:p>
        </p:txBody>
      </p:sp>
      <p:graphicFrame>
        <p:nvGraphicFramePr>
          <p:cNvPr id="413891" name="Group 195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3935413"/>
        </p:xfrm>
        <a:graphic>
          <a:graphicData uri="http://schemas.openxmlformats.org/drawingml/2006/table">
            <a:tbl>
              <a:tblPr/>
              <a:tblGrid>
                <a:gridCol w="4106863"/>
                <a:gridCol w="1860550"/>
                <a:gridCol w="1625600"/>
                <a:gridCol w="1550987"/>
              </a:tblGrid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1994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2003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2003/1994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Total investment</a:t>
                      </a: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（</a:t>
                      </a: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billion yuan</a:t>
                      </a: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）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(%)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148.9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(100)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620.8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(100)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4.2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Of which: governmental allocation </a:t>
                      </a: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（</a:t>
                      </a: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billion yuan</a:t>
                      </a: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）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（</a:t>
                      </a: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%</a:t>
                      </a: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）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117.5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(78.9)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391.1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(63.0)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3.3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Of which: private &amp; social sources</a:t>
                      </a: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（</a:t>
                      </a: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billion yuan</a:t>
                      </a: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）（</a:t>
                      </a: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%</a:t>
                      </a: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）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31.4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(21.1)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229.7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(37.0)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7.3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22E5CA61-D997-4E67-8301-E20F6D83F6CD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554162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latin typeface="黑体" pitchFamily="49" charset="-122"/>
                <a:ea typeface="黑体" pitchFamily="49" charset="-122"/>
              </a:rPr>
              <a:t>Governmental allocation of fund per student by level </a:t>
            </a:r>
            <a:br>
              <a:rPr lang="en-US" altLang="zh-CN" sz="320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320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smtClean="0">
                <a:latin typeface="宋体" pitchFamily="2" charset="-122"/>
              </a:rPr>
              <a:t>Unit</a:t>
            </a:r>
            <a:r>
              <a:rPr lang="zh-CN" altLang="en-US" sz="2800" smtClean="0">
                <a:latin typeface="宋体" pitchFamily="2" charset="-122"/>
              </a:rPr>
              <a:t>：</a:t>
            </a:r>
            <a:r>
              <a:rPr lang="en-US" altLang="zh-CN" sz="2800" smtClean="0">
                <a:latin typeface="宋体" pitchFamily="2" charset="-122"/>
              </a:rPr>
              <a:t>Yuan in RMB</a:t>
            </a:r>
          </a:p>
        </p:txBody>
      </p:sp>
      <p:graphicFrame>
        <p:nvGraphicFramePr>
          <p:cNvPr id="415939" name="Group 195"/>
          <p:cNvGraphicFramePr>
            <a:graphicFrameLocks noGrp="1"/>
          </p:cNvGraphicFramePr>
          <p:nvPr>
            <p:ph idx="1"/>
          </p:nvPr>
        </p:nvGraphicFramePr>
        <p:xfrm>
          <a:off x="539750" y="1989138"/>
          <a:ext cx="8134350" cy="3947534"/>
        </p:xfrm>
        <a:graphic>
          <a:graphicData uri="http://schemas.openxmlformats.org/drawingml/2006/table">
            <a:tbl>
              <a:tblPr/>
              <a:tblGrid>
                <a:gridCol w="1438275"/>
                <a:gridCol w="2447925"/>
                <a:gridCol w="1943100"/>
                <a:gridCol w="2305050"/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Year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2000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2004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2004/2000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Tertiary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education 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7,310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5,552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76%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Senior secondary 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1,315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1,759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134%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Junior secondary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680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1,246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183%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Primary education 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492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1,129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229%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5933" name="Line 189"/>
          <p:cNvSpPr>
            <a:spLocks noChangeShapeType="1"/>
          </p:cNvSpPr>
          <p:nvPr/>
        </p:nvSpPr>
        <p:spPr bwMode="auto">
          <a:xfrm>
            <a:off x="5943600" y="2743200"/>
            <a:ext cx="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15934" name="Line 190"/>
          <p:cNvSpPr>
            <a:spLocks noChangeShapeType="1"/>
          </p:cNvSpPr>
          <p:nvPr/>
        </p:nvSpPr>
        <p:spPr bwMode="auto">
          <a:xfrm flipV="1">
            <a:off x="6019800" y="3657600"/>
            <a:ext cx="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15935" name="Line 191"/>
          <p:cNvSpPr>
            <a:spLocks noChangeShapeType="1"/>
          </p:cNvSpPr>
          <p:nvPr/>
        </p:nvSpPr>
        <p:spPr bwMode="auto">
          <a:xfrm flipV="1">
            <a:off x="6019800" y="4419600"/>
            <a:ext cx="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15936" name="Line 192"/>
          <p:cNvSpPr>
            <a:spLocks noChangeShapeType="1"/>
          </p:cNvSpPr>
          <p:nvPr/>
        </p:nvSpPr>
        <p:spPr bwMode="auto">
          <a:xfrm flipV="1">
            <a:off x="6096000" y="5181600"/>
            <a:ext cx="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9662458E-9655-4805-AAF8-9AEB60C9BDA2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8278813" cy="2041525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latin typeface="黑体" pitchFamily="49" charset="-122"/>
                <a:ea typeface="黑体" pitchFamily="49" charset="-122"/>
              </a:rPr>
              <a:t>Cost-sharing:</a:t>
            </a:r>
            <a:br>
              <a:rPr lang="en-US" altLang="zh-CN" sz="320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3200" smtClean="0">
                <a:latin typeface="黑体" pitchFamily="49" charset="-122"/>
                <a:ea typeface="黑体" pitchFamily="49" charset="-122"/>
              </a:rPr>
              <a:t>Tuition fees</a:t>
            </a:r>
            <a:r>
              <a:rPr lang="en-US" altLang="zh-CN" sz="3200" smtClean="0">
                <a:latin typeface="Times New Roman" pitchFamily="18" charset="0"/>
                <a:ea typeface="黑体" pitchFamily="49" charset="-122"/>
              </a:rPr>
              <a:t>’</a:t>
            </a:r>
            <a:r>
              <a:rPr lang="en-US" altLang="zh-CN" sz="3200" smtClean="0">
                <a:latin typeface="黑体" pitchFamily="49" charset="-122"/>
                <a:ea typeface="黑体" pitchFamily="49" charset="-122"/>
              </a:rPr>
              <a:t> contribution to educational investment:1994-2003                                (</a:t>
            </a:r>
            <a:r>
              <a:rPr lang="en-US" altLang="zh-CN" sz="2800" smtClean="0">
                <a:latin typeface="宋体" pitchFamily="2" charset="-122"/>
              </a:rPr>
              <a:t>%)</a:t>
            </a:r>
          </a:p>
        </p:txBody>
      </p:sp>
      <p:graphicFrame>
        <p:nvGraphicFramePr>
          <p:cNvPr id="419054" name="Group 238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424863" cy="4286876"/>
        </p:xfrm>
        <a:graphic>
          <a:graphicData uri="http://schemas.openxmlformats.org/drawingml/2006/table">
            <a:tbl>
              <a:tblPr/>
              <a:tblGrid>
                <a:gridCol w="2655888"/>
                <a:gridCol w="2133600"/>
                <a:gridCol w="1906587"/>
                <a:gridCol w="1728788"/>
              </a:tblGrid>
              <a:tr h="11890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Year/level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　</a:t>
                      </a: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Regular higher institution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Specialized secondary school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Senior secondary school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1994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10.4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20.9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10.8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2000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21.1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33.5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18.1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2003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28.8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33.1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21.7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% change of 2003 compared to 1994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18.4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12.2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10.9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685800" y="642938"/>
            <a:ext cx="7772400" cy="1076325"/>
          </a:xfrm>
        </p:spPr>
        <p:txBody>
          <a:bodyPr/>
          <a:lstStyle/>
          <a:p>
            <a:r>
              <a:rPr lang="en-US" altLang="zh-CN" sz="3200" smtClean="0"/>
              <a:t>No of schools and students at different levels: 2010 </a:t>
            </a:r>
            <a:endParaRPr lang="zh-CN" altLang="en-US" sz="3200" smtClean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79388" y="1628775"/>
          <a:ext cx="8964612" cy="4464052"/>
        </p:xfrm>
        <a:graphic>
          <a:graphicData uri="http://schemas.openxmlformats.org/drawingml/2006/table">
            <a:tbl>
              <a:tblPr/>
              <a:tblGrid>
                <a:gridCol w="1792287"/>
                <a:gridCol w="1793875"/>
                <a:gridCol w="1792288"/>
                <a:gridCol w="1893887"/>
                <a:gridCol w="1692275"/>
              </a:tblGrid>
              <a:tr h="1422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Level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No. of school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(Thousand)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No. of students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(Thousand)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Average No. of student per school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Gross enrollment rate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04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Primary education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257.4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99 407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386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99.7%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7604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Junior secondary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54.9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52 793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962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100%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  <a:tr h="7604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Senior Secondary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28.584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46 773.4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1636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82.5%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7604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Higher Education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2.723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31 050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11402.9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26.5%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</a:tbl>
          </a:graphicData>
        </a:graphic>
      </p:graphicFrame>
      <p:sp>
        <p:nvSpPr>
          <p:cNvPr id="3383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96F59C27-3D6F-441B-B84D-AD47B37E4FAB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r>
              <a:rPr lang="en-US" altLang="zh-CN" sz="3600" smtClean="0"/>
              <a:t>Student-teacher ratio: 2010</a:t>
            </a:r>
            <a:endParaRPr lang="zh-CN" altLang="en-US" sz="3600" smtClean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747071"/>
        </p:xfrm>
        <a:graphic>
          <a:graphicData uri="http://schemas.openxmlformats.org/drawingml/2006/table">
            <a:tbl>
              <a:tblPr/>
              <a:tblGrid>
                <a:gridCol w="4749800"/>
                <a:gridCol w="3022600"/>
              </a:tblGrid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Level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Student-teacher ratio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Primary school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17.7:1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General junior secondary school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15.0:1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General senior secondary school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16.0:1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Vocational secondary school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26.4:1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</a:tbl>
          </a:graphicData>
        </a:graphic>
      </p:graphicFrame>
      <p:sp>
        <p:nvSpPr>
          <p:cNvPr id="348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FD1B7A39-2A25-4364-8935-47EB2053E18C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C2EB49FB-8662-4045-BF1B-B12F5CD850CA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467600" cy="4695825"/>
          </a:xfrm>
        </p:spPr>
        <p:txBody>
          <a:bodyPr/>
          <a:lstStyle/>
          <a:p>
            <a:pPr eaLnBrk="1" hangingPunct="1"/>
            <a:r>
              <a:rPr lang="en-US" altLang="zh-CN" smtClean="0"/>
              <a:t>System and management</a:t>
            </a:r>
          </a:p>
          <a:p>
            <a:pPr eaLnBrk="1" hangingPunct="1"/>
            <a:r>
              <a:rPr lang="en-US" altLang="zh-CN" smtClean="0"/>
              <a:t>Development and investment</a:t>
            </a:r>
          </a:p>
          <a:p>
            <a:pPr eaLnBrk="1" hangingPunct="1"/>
            <a:r>
              <a:rPr lang="en-US" altLang="zh-CN" smtClean="0"/>
              <a:t>Basic education</a:t>
            </a:r>
          </a:p>
          <a:p>
            <a:pPr eaLnBrk="1" hangingPunct="1"/>
            <a:r>
              <a:rPr lang="en-US" altLang="zh-CN" smtClean="0"/>
              <a:t>Comparison: Pisa, Confucian-heritage-cultures</a:t>
            </a:r>
          </a:p>
          <a:p>
            <a:pPr eaLnBrk="1" hangingPunct="1"/>
            <a:r>
              <a:rPr lang="en-US" altLang="zh-CN" smtClean="0"/>
              <a:t>Problems </a:t>
            </a:r>
          </a:p>
          <a:p>
            <a:pPr eaLnBrk="1" hangingPunct="1"/>
            <a:r>
              <a:rPr lang="en-US" altLang="zh-CN" smtClean="0"/>
              <a:t>Conclusions</a:t>
            </a:r>
          </a:p>
          <a:p>
            <a:pPr eaLnBrk="1" hangingPunct="1"/>
            <a:endParaRPr lang="en-US" altLang="zh-CN" smtClean="0"/>
          </a:p>
          <a:p>
            <a:pPr eaLnBrk="1" hangingPunct="1">
              <a:buFontTx/>
              <a:buNone/>
            </a:pPr>
            <a:endParaRPr lang="en-US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466F0249-1CFE-4819-A0A9-8D83A7956EAF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smtClean="0"/>
              <a:t>Basic education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华文楷体" pitchFamily="2" charset="-122"/>
              </a:rPr>
              <a:t>Basic education includes primary education and regular secondary education</a:t>
            </a:r>
            <a:r>
              <a:rPr lang="en-US" altLang="zh-CN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华文楷体" pitchFamily="2" charset="-122"/>
              </a:rPr>
              <a:t>Local governments responsible for basic education</a:t>
            </a:r>
            <a:r>
              <a:rPr lang="en-US" altLang="zh-CN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华文楷体" pitchFamily="2" charset="-122"/>
              </a:rPr>
              <a:t>Nine-Year Compulsory Education (NYCE) had been universalized in the area where 90% of the population inhabits</a:t>
            </a:r>
            <a:endParaRPr lang="en-US" altLang="zh-CN" sz="280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4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r>
              <a:rPr lang="en-US" altLang="zh-CN" smtClean="0"/>
              <a:t>School arrangements</a:t>
            </a:r>
            <a:endParaRPr lang="zh-CN" altLang="en-US" smtClean="0"/>
          </a:p>
        </p:txBody>
      </p:sp>
      <p:sp>
        <p:nvSpPr>
          <p:cNvPr id="36867" name="内容占位符 5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r>
              <a:rPr lang="en-US" altLang="zh-CN" smtClean="0"/>
              <a:t>Industrial production: mass production</a:t>
            </a:r>
            <a:endParaRPr lang="zh-CN" altLang="en-US" smtClean="0"/>
          </a:p>
          <a:p>
            <a:r>
              <a:rPr lang="en-US" altLang="zh-CN" smtClean="0"/>
              <a:t>Subject: teaching by divided subject areas</a:t>
            </a:r>
          </a:p>
          <a:p>
            <a:r>
              <a:rPr lang="en-US" altLang="zh-CN" smtClean="0"/>
              <a:t>3 major subjects: Math, Chinese, English: 3+X</a:t>
            </a:r>
          </a:p>
          <a:p>
            <a:r>
              <a:rPr lang="en-US" altLang="zh-CN" smtClean="0"/>
              <a:t>Fixed class and classroom according to student’s age </a:t>
            </a:r>
          </a:p>
          <a:p>
            <a:r>
              <a:rPr lang="en-US" altLang="zh-CN" smtClean="0"/>
              <a:t>Examination-oriented</a:t>
            </a: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C2E206B8-7446-4897-9F0F-BB7CECDFC71E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93688"/>
            <a:ext cx="8656638" cy="64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647700"/>
          </a:xfrm>
        </p:spPr>
        <p:txBody>
          <a:bodyPr/>
          <a:lstStyle/>
          <a:p>
            <a:r>
              <a:rPr lang="en-US" altLang="zh-CN" sz="3600" smtClean="0"/>
              <a:t>Class size</a:t>
            </a:r>
            <a:endParaRPr lang="zh-CN" altLang="en-US" sz="3600" smtClean="0"/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566102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mtClean="0"/>
              <a:t>In 2010:</a:t>
            </a:r>
            <a:br>
              <a:rPr lang="en-US" altLang="zh-CN" smtClean="0"/>
            </a:br>
            <a:r>
              <a:rPr lang="en-US" altLang="zh-CN" smtClean="0"/>
              <a:t>Nationwide, the average number of students per class for primary school is 38, for general junior secondary school is 53, for general senior secondary school is 57.</a:t>
            </a:r>
          </a:p>
          <a:p>
            <a:pPr marL="0" indent="0">
              <a:buFontTx/>
              <a:buNone/>
            </a:pPr>
            <a:r>
              <a:rPr lang="en-US" altLang="zh-CN" smtClean="0"/>
              <a:t>The percentage of the big size class (&gt;56) for primary school accounts for 14%.Which for junior secondary school is 36.6%, for senior sec. is 51.2%</a:t>
            </a: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DBB116CF-85FB-4FA9-8BEA-F8FBAE3BC260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CA704837-4A17-4B0C-BA18-00B744DC66D4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5463"/>
            <a:ext cx="7772400" cy="1066800"/>
          </a:xfrm>
        </p:spPr>
        <p:txBody>
          <a:bodyPr/>
          <a:lstStyle/>
          <a:p>
            <a:r>
              <a:rPr lang="en-US" altLang="zh-CN" sz="3200" smtClean="0"/>
              <a:t>The Dropout Rate of Primary Education(2000-2006)</a:t>
            </a:r>
          </a:p>
        </p:txBody>
      </p:sp>
      <p:graphicFrame>
        <p:nvGraphicFramePr>
          <p:cNvPr id="39940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844675"/>
          <a:ext cx="91440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图表" r:id="rId4" imgW="4069080" imgH="2697480" progId="Excel.Chart.8">
                  <p:embed/>
                </p:oleObj>
              </mc:Choice>
              <mc:Fallback>
                <p:oleObj name="图表" r:id="rId4" imgW="4069080" imgH="269748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91440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244725" y="2436813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</a:rPr>
              <a:t>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D6443E9C-CDB5-44ED-8A87-5DD5015DF617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0" y="2138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0964" name="Object 3"/>
          <p:cNvGraphicFramePr>
            <a:graphicFrameLocks noChangeAspect="1"/>
          </p:cNvGraphicFramePr>
          <p:nvPr/>
        </p:nvGraphicFramePr>
        <p:xfrm>
          <a:off x="323850" y="1341438"/>
          <a:ext cx="8569325" cy="542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图表" r:id="rId4" imgW="4467149" imgH="2733751" progId="MSGraph.Chart.8">
                  <p:embed/>
                </p:oleObj>
              </mc:Choice>
              <mc:Fallback>
                <p:oleObj name="图表" r:id="rId4" imgW="4467149" imgH="2733751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569325" cy="542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1692275" y="404813"/>
            <a:ext cx="5022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</a:rPr>
              <a:t>Gender Parity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72400" cy="1200150"/>
          </a:xfrm>
        </p:spPr>
        <p:txBody>
          <a:bodyPr/>
          <a:lstStyle/>
          <a:p>
            <a:r>
              <a:rPr lang="en-US" altLang="zh-CN" sz="3600" smtClean="0"/>
              <a:t>Comparison: PISA and achievement of CHC students</a:t>
            </a:r>
            <a:endParaRPr lang="zh-CN" altLang="en-US" sz="360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4760912"/>
          </a:xfrm>
        </p:spPr>
        <p:txBody>
          <a:bodyPr/>
          <a:lstStyle/>
          <a:p>
            <a:r>
              <a:rPr lang="en-US" altLang="zh-CN" sz="2400" smtClean="0">
                <a:solidFill>
                  <a:srgbClr val="FF0000"/>
                </a:solidFill>
              </a:rPr>
              <a:t>Confucian-heritage-cultures (CHC)</a:t>
            </a:r>
            <a:r>
              <a:rPr lang="en-US" altLang="zh-CN" sz="2400" smtClean="0"/>
              <a:t>: Mainland China, Taiwan, HK, Macau, Singapore, Japan, and Korea (Ho 1991)</a:t>
            </a:r>
          </a:p>
          <a:p>
            <a:pPr>
              <a:buFontTx/>
              <a:buNone/>
            </a:pPr>
            <a:endParaRPr lang="zh-CN" altLang="en-US" sz="2400" smtClean="0"/>
          </a:p>
          <a:p>
            <a:r>
              <a:rPr lang="en-US" altLang="zh-CN" sz="2400" smtClean="0"/>
              <a:t>Typically, CHC classes are large, in excess of 40 and over, and appear to western observers as highly authoritarian: teaching methods are mostly expository, sharply focused on preparation for external examinations (Biggs 1991). </a:t>
            </a:r>
          </a:p>
          <a:p>
            <a:r>
              <a:rPr lang="en-US" altLang="zh-CN" sz="2400" smtClean="0"/>
              <a:t>Exams themselves address low-level cognitive goals, are highly competitive, and exert excessive pressure on teachers and exam stress on students.</a:t>
            </a:r>
            <a:endParaRPr lang="zh-CN" altLang="en-US" sz="240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36924272-22FC-4248-B227-04734E16A3A6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685800" y="642938"/>
            <a:ext cx="7772400" cy="1076325"/>
          </a:xfrm>
        </p:spPr>
        <p:txBody>
          <a:bodyPr/>
          <a:lstStyle/>
          <a:p>
            <a:r>
              <a:rPr lang="en-US" altLang="zh-CN" sz="3200" smtClean="0"/>
              <a:t>OECD Programme for international assessment(PISA)</a:t>
            </a:r>
            <a:endParaRPr lang="zh-CN" altLang="en-US" sz="3200" smtClean="0"/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>
          <a:xfrm>
            <a:off x="539750" y="1981200"/>
            <a:ext cx="7918450" cy="4543425"/>
          </a:xfrm>
        </p:spPr>
        <p:txBody>
          <a:bodyPr/>
          <a:lstStyle/>
          <a:p>
            <a:r>
              <a:rPr lang="en-US" altLang="zh-CN" smtClean="0"/>
              <a:t>PISA is an international study that was launched by the OECD in 1997. It aims to evaluate education systems worldwide every three years by assessing 15-year-olds' competencies in the key subjects: reading, mathematics and science. </a:t>
            </a:r>
          </a:p>
          <a:p>
            <a:r>
              <a:rPr lang="en-US" altLang="zh-CN" smtClean="0"/>
              <a:t>To date over 70 countries and economies have participated in PISA.</a:t>
            </a: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E27460FD-F5B2-4C91-92CC-EA7465702915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685800" y="158750"/>
            <a:ext cx="7772400" cy="708025"/>
          </a:xfrm>
        </p:spPr>
        <p:txBody>
          <a:bodyPr/>
          <a:lstStyle/>
          <a:p>
            <a:r>
              <a:rPr lang="en-US" altLang="zh-CN" sz="4000" smtClean="0"/>
              <a:t>2009 Pisa</a:t>
            </a:r>
            <a:endParaRPr lang="zh-CN" altLang="en-US" sz="4000" smtClean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07950" y="1196975"/>
          <a:ext cx="8928100" cy="4994579"/>
        </p:xfrm>
        <a:graphic>
          <a:graphicData uri="http://schemas.openxmlformats.org/drawingml/2006/table">
            <a:tbl>
              <a:tblPr/>
              <a:tblGrid>
                <a:gridCol w="2232025"/>
                <a:gridCol w="1944688"/>
                <a:gridCol w="1943100"/>
                <a:gridCol w="1728787"/>
                <a:gridCol w="1079500"/>
              </a:tblGrid>
              <a:tr h="639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reading scale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math scale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science scale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OECD Average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493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496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Shanghai-China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575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South Korea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546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Finland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541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HK-China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549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Singapore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562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542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Canada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New Zealand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519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Japan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Australia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515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The United States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487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4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D1"/>
                    </a:solidFill>
                  </a:tcPr>
                </a:tc>
              </a:tr>
            </a:tbl>
          </a:graphicData>
        </a:graphic>
      </p:graphicFrame>
      <p:sp>
        <p:nvSpPr>
          <p:cNvPr id="441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6BB3AECF-2655-41F7-B994-E18F1B48F463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831850"/>
          </a:xfrm>
        </p:spPr>
        <p:txBody>
          <a:bodyPr/>
          <a:lstStyle/>
          <a:p>
            <a:r>
              <a:rPr lang="en-US" altLang="zh-CN" sz="3200" smtClean="0"/>
              <a:t>Good learning environments</a:t>
            </a:r>
            <a:br>
              <a:rPr lang="en-US" altLang="zh-CN" sz="3200" smtClean="0"/>
            </a:br>
            <a:r>
              <a:rPr lang="en-US" altLang="zh-CN" sz="1600" smtClean="0"/>
              <a:t>(Biggs and Moore 1993)</a:t>
            </a:r>
            <a:endParaRPr lang="zh-CN" altLang="en-US" sz="1600" smtClean="0"/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smtClean="0"/>
              <a:t>Teaching methods are varied, emphasizing student activity, self-regulation and student-centredness, with much cooperative and other group work</a:t>
            </a:r>
          </a:p>
          <a:p>
            <a:r>
              <a:rPr lang="en-US" altLang="zh-CN" sz="2000" smtClean="0"/>
              <a:t>Content is presented in a meaningful context</a:t>
            </a:r>
          </a:p>
          <a:p>
            <a:r>
              <a:rPr lang="en-US" altLang="zh-CN" sz="2000" smtClean="0"/>
              <a:t>Small classes</a:t>
            </a:r>
          </a:p>
          <a:p>
            <a:r>
              <a:rPr lang="en-US" altLang="zh-CN" sz="2000" smtClean="0"/>
              <a:t>Warm classroom climate</a:t>
            </a:r>
          </a:p>
          <a:p>
            <a:r>
              <a:rPr lang="en-US" altLang="zh-CN" sz="2000" smtClean="0"/>
              <a:t>High cognitive level outcomes are expected and addresses in assessment</a:t>
            </a:r>
          </a:p>
          <a:p>
            <a:r>
              <a:rPr lang="en-US" altLang="zh-CN" sz="2000" smtClean="0"/>
              <a:t>Assessment is classroom-based and conducted in nonthreatening atmosphere</a:t>
            </a:r>
            <a:endParaRPr lang="zh-CN" altLang="en-US" sz="2000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14B2FA29-8D5D-4BA5-9DDB-4EAB756C7B99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29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72400" cy="1076325"/>
          </a:xfrm>
        </p:spPr>
        <p:txBody>
          <a:bodyPr/>
          <a:lstStyle/>
          <a:p>
            <a:r>
              <a:rPr lang="en-US" altLang="zh-CN" sz="3200" smtClean="0"/>
              <a:t>Contexts:</a:t>
            </a:r>
            <a:br>
              <a:rPr lang="en-US" altLang="zh-CN" sz="3200" smtClean="0"/>
            </a:br>
            <a:r>
              <a:rPr lang="en-US" altLang="zh-CN" sz="3200" smtClean="0"/>
              <a:t>Major Challenges face China</a:t>
            </a:r>
            <a:endParaRPr lang="zh-CN" altLang="en-US" sz="3200" smtClean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685800" y="1700213"/>
            <a:ext cx="8134350" cy="5041900"/>
          </a:xfrm>
        </p:spPr>
        <p:txBody>
          <a:bodyPr/>
          <a:lstStyle/>
          <a:p>
            <a:r>
              <a:rPr lang="en-US" altLang="zh-CN" smtClean="0"/>
              <a:t>Largest developing country</a:t>
            </a:r>
          </a:p>
          <a:p>
            <a:r>
              <a:rPr lang="en-US" altLang="zh-CN" smtClean="0"/>
              <a:t>Largest population</a:t>
            </a:r>
          </a:p>
          <a:p>
            <a:r>
              <a:rPr lang="en-US" altLang="zh-CN" smtClean="0"/>
              <a:t>Limited resources</a:t>
            </a:r>
          </a:p>
          <a:p>
            <a:r>
              <a:rPr lang="en-US" altLang="zh-CN" smtClean="0"/>
              <a:t>Inequality and disparity: Huge gap between rural and urban areas</a:t>
            </a:r>
          </a:p>
          <a:p>
            <a:r>
              <a:rPr lang="en-US" altLang="zh-CN" smtClean="0"/>
              <a:t>Economic transformation</a:t>
            </a:r>
          </a:p>
          <a:p>
            <a:r>
              <a:rPr lang="en-US" altLang="zh-CN" smtClean="0"/>
              <a:t>Corruption, political reforms</a:t>
            </a:r>
          </a:p>
          <a:p>
            <a:r>
              <a:rPr lang="en-US" altLang="zh-CN" smtClean="0"/>
              <a:t>Environmental problems</a:t>
            </a:r>
          </a:p>
          <a:p>
            <a:r>
              <a:rPr lang="en-US" altLang="zh-CN" smtClean="0"/>
              <a:t>…….</a:t>
            </a:r>
          </a:p>
          <a:p>
            <a:endParaRPr lang="en-US" altLang="zh-CN" smtClean="0"/>
          </a:p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34F99FAB-4953-4D95-8C3B-09E28A51CFCC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r>
              <a:rPr lang="en-US" altLang="zh-CN" sz="3600" smtClean="0"/>
              <a:t>Performance of CHC students</a:t>
            </a:r>
            <a:endParaRPr lang="zh-CN" altLang="en-US" sz="3600" smtClean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400" smtClean="0"/>
              <a:t>A challenge to western research: Chinese learners’ paradox: </a:t>
            </a:r>
            <a:r>
              <a:rPr lang="en-US" altLang="zh-CN" sz="2400" smtClean="0">
                <a:solidFill>
                  <a:srgbClr val="FF0000"/>
                </a:solidFill>
              </a:rPr>
              <a:t>assumption</a:t>
            </a:r>
          </a:p>
          <a:p>
            <a:pPr marL="0" indent="0"/>
            <a:r>
              <a:rPr lang="en-US" altLang="zh-CN" sz="2400" smtClean="0"/>
              <a:t>CHC Classroom should be conducive to low quality outcomes: rote learning and low achievement</a:t>
            </a:r>
          </a:p>
          <a:p>
            <a:pPr marL="0" indent="0"/>
            <a:r>
              <a:rPr lang="en-US" altLang="zh-CN" sz="2400" smtClean="0"/>
              <a:t>CHC students are perceived as using low-level, rote-bases strategies</a:t>
            </a:r>
            <a:endParaRPr lang="zh-CN" altLang="en-US" sz="2400" smtClean="0"/>
          </a:p>
        </p:txBody>
      </p:sp>
      <p:sp>
        <p:nvSpPr>
          <p:cNvPr id="46084" name="内容占位符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7195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mtClean="0">
                <a:solidFill>
                  <a:srgbClr val="FF0000"/>
                </a:solidFill>
              </a:rPr>
              <a:t>In real situation</a:t>
            </a:r>
            <a:r>
              <a:rPr lang="en-US" altLang="zh-CN" smtClean="0"/>
              <a:t>:</a:t>
            </a:r>
          </a:p>
          <a:p>
            <a:pPr marL="0" indent="0"/>
            <a:r>
              <a:rPr lang="en-US" altLang="zh-CN" sz="2400" smtClean="0"/>
              <a:t>CHC students have significantly higher levels of achievement than those of Western students</a:t>
            </a:r>
          </a:p>
          <a:p>
            <a:pPr marL="0" indent="0"/>
            <a:r>
              <a:rPr lang="en-US" altLang="zh-CN" smtClean="0"/>
              <a:t>CHC students report a preference for high-level, meaning-based learning strategies</a:t>
            </a:r>
            <a:endParaRPr lang="zh-CN" altLang="en-US" smtClean="0"/>
          </a:p>
        </p:txBody>
      </p:sp>
      <p:sp>
        <p:nvSpPr>
          <p:cNvPr id="4608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2F042D53-F96C-4447-91CD-02A2061304DE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30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r>
              <a:rPr lang="en-US" altLang="zh-CN" sz="3600" smtClean="0"/>
              <a:t>Classroom at UCLA lab school</a:t>
            </a:r>
            <a:endParaRPr lang="zh-CN" altLang="en-US" sz="3600" smtClean="0"/>
          </a:p>
        </p:txBody>
      </p:sp>
      <p:pic>
        <p:nvPicPr>
          <p:cNvPr id="47107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900" y="1981200"/>
            <a:ext cx="6172200" cy="4114800"/>
          </a:xfrm>
        </p:spPr>
      </p:pic>
      <p:sp>
        <p:nvSpPr>
          <p:cNvPr id="4710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FAE477DA-C12C-4A75-B8D2-FAB69F8E4760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r>
              <a:rPr lang="en-US" altLang="zh-CN" sz="3600" smtClean="0"/>
              <a:t>Classroom in UCLA lab school</a:t>
            </a:r>
            <a:endParaRPr lang="zh-CN" altLang="en-US" sz="3600" smtClean="0"/>
          </a:p>
        </p:txBody>
      </p:sp>
      <p:pic>
        <p:nvPicPr>
          <p:cNvPr id="48131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900" y="1981200"/>
            <a:ext cx="6172200" cy="4114800"/>
          </a:xfrm>
        </p:spPr>
      </p:pic>
      <p:sp>
        <p:nvSpPr>
          <p:cNvPr id="4813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6F5C434C-E322-4D05-8774-EBF3EFE84490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>
          <a:xfrm>
            <a:off x="685800" y="581025"/>
            <a:ext cx="7772400" cy="1200150"/>
          </a:xfrm>
        </p:spPr>
        <p:txBody>
          <a:bodyPr/>
          <a:lstStyle/>
          <a:p>
            <a:r>
              <a:rPr lang="en-US" altLang="zh-CN" sz="3600" smtClean="0"/>
              <a:t>Learning activities at UCLA lab school</a:t>
            </a:r>
            <a:endParaRPr lang="zh-CN" altLang="en-US" sz="3600" smtClean="0"/>
          </a:p>
        </p:txBody>
      </p:sp>
      <p:pic>
        <p:nvPicPr>
          <p:cNvPr id="4915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900" y="1981200"/>
            <a:ext cx="6172200" cy="4114800"/>
          </a:xfrm>
        </p:spPr>
      </p:pic>
      <p:sp>
        <p:nvSpPr>
          <p:cNvPr id="4915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2F436634-2D93-4619-8563-496E3306E5A7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685800" y="581025"/>
            <a:ext cx="7772400" cy="1200150"/>
          </a:xfrm>
        </p:spPr>
        <p:txBody>
          <a:bodyPr/>
          <a:lstStyle/>
          <a:p>
            <a:r>
              <a:rPr lang="en-US" altLang="zh-CN" sz="3600" smtClean="0"/>
              <a:t>Learning activities at UCLA lab school</a:t>
            </a:r>
            <a:endParaRPr lang="zh-CN" altLang="en-US" sz="3600" smtClean="0"/>
          </a:p>
        </p:txBody>
      </p:sp>
      <p:pic>
        <p:nvPicPr>
          <p:cNvPr id="50179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900" y="1981200"/>
            <a:ext cx="6172200" cy="4114800"/>
          </a:xfrm>
        </p:spPr>
      </p:pic>
      <p:sp>
        <p:nvSpPr>
          <p:cNvPr id="5018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87507DAB-E809-4F89-8C06-356BE887ADF7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r>
              <a:rPr lang="en-US" altLang="zh-CN" smtClean="0"/>
              <a:t>A Classroom in China</a:t>
            </a:r>
            <a:endParaRPr lang="zh-CN" altLang="en-US" smtClean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F5273465-BBBC-4CB6-B75F-3DFF92B869AE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35</a:t>
            </a:fld>
            <a:endParaRPr kumimoji="0" lang="en-US" altLang="zh-CN" sz="1600">
              <a:latin typeface="Britannic Bold" pitchFamily="34" charset="0"/>
            </a:endParaRPr>
          </a:p>
        </p:txBody>
      </p:sp>
      <p:pic>
        <p:nvPicPr>
          <p:cNvPr id="51204" name="Picture 6" descr="teaching_bejing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2675" y="2790825"/>
            <a:ext cx="4438650" cy="249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768350"/>
          </a:xfrm>
        </p:spPr>
        <p:txBody>
          <a:bodyPr/>
          <a:lstStyle/>
          <a:p>
            <a:r>
              <a:rPr lang="en-US" altLang="zh-CN" smtClean="0"/>
              <a:t>Comparison</a:t>
            </a:r>
            <a:endParaRPr lang="zh-CN" altLang="en-US" smtClean="0"/>
          </a:p>
        </p:txBody>
      </p:sp>
      <p:sp>
        <p:nvSpPr>
          <p:cNvPr id="52227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Teaching and learning in China</a:t>
            </a:r>
            <a:endParaRPr lang="zh-CN" altLang="en-US" smtClean="0"/>
          </a:p>
        </p:txBody>
      </p:sp>
      <p:sp>
        <p:nvSpPr>
          <p:cNvPr id="52228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mtClean="0"/>
              <a:t>Large class size</a:t>
            </a:r>
          </a:p>
          <a:p>
            <a:r>
              <a:rPr lang="en-US" altLang="zh-CN" smtClean="0"/>
              <a:t>Teacher-student relationship: authority-hierarchy</a:t>
            </a:r>
          </a:p>
          <a:p>
            <a:r>
              <a:rPr lang="en-US" altLang="zh-CN" smtClean="0"/>
              <a:t>Knowledge and skills transferring </a:t>
            </a:r>
          </a:p>
          <a:p>
            <a:r>
              <a:rPr lang="en-US" altLang="zh-CN" smtClean="0"/>
              <a:t>More teacher and subject-centered</a:t>
            </a:r>
            <a:endParaRPr lang="zh-CN" altLang="en-US" smtClean="0"/>
          </a:p>
        </p:txBody>
      </p:sp>
      <p:sp>
        <p:nvSpPr>
          <p:cNvPr id="52229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smtClean="0"/>
              <a:t>Teaching and learning in the US</a:t>
            </a:r>
            <a:endParaRPr lang="zh-CN" altLang="en-US" smtClean="0"/>
          </a:p>
        </p:txBody>
      </p:sp>
      <p:sp>
        <p:nvSpPr>
          <p:cNvPr id="52230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smtClean="0"/>
              <a:t>Small class size</a:t>
            </a:r>
          </a:p>
          <a:p>
            <a:r>
              <a:rPr lang="en-US" altLang="zh-CN" smtClean="0"/>
              <a:t>Teacher-student relationship: equal</a:t>
            </a:r>
          </a:p>
          <a:p>
            <a:r>
              <a:rPr lang="en-US" altLang="zh-CN" smtClean="0"/>
              <a:t>Knowledge creativity</a:t>
            </a:r>
          </a:p>
          <a:p>
            <a:r>
              <a:rPr lang="en-US" altLang="zh-CN" smtClean="0"/>
              <a:t>More content and student-centered</a:t>
            </a:r>
            <a:endParaRPr lang="zh-CN" altLang="en-US" smtClean="0"/>
          </a:p>
        </p:txBody>
      </p:sp>
      <p:sp>
        <p:nvSpPr>
          <p:cNvPr id="52231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0394C9D1-82C1-4014-B614-6D603A8EC6E7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36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CN" smtClean="0"/>
              <a:t>Q1: How do you understand the teaching and learning in the Confucian-Heritage Cultural contexts?</a:t>
            </a:r>
          </a:p>
          <a:p>
            <a:pPr marL="0" indent="0">
              <a:buFontTx/>
              <a:buNone/>
            </a:pPr>
            <a:endParaRPr lang="en-US" altLang="zh-CN" smtClean="0"/>
          </a:p>
          <a:p>
            <a:pPr marL="0" indent="0">
              <a:buFontTx/>
              <a:buNone/>
            </a:pPr>
            <a:r>
              <a:rPr lang="en-US" altLang="zh-CN" smtClean="0"/>
              <a:t>Q2: Why Confucian-Heritage Cultural students outperformed their western peers in Pisa?</a:t>
            </a: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ECBAFD49-76B9-4FDD-B853-39C351843121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37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r>
              <a:rPr lang="en-US" altLang="zh-CN" smtClean="0"/>
              <a:t>Possible reasons</a:t>
            </a:r>
            <a:endParaRPr lang="zh-CN" altLang="en-US" smtClean="0"/>
          </a:p>
        </p:txBody>
      </p:sp>
      <p:sp>
        <p:nvSpPr>
          <p:cNvPr id="54275" name="内容占位符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551488"/>
          </a:xfrm>
        </p:spPr>
        <p:txBody>
          <a:bodyPr/>
          <a:lstStyle/>
          <a:p>
            <a:r>
              <a:rPr lang="en-US" altLang="zh-CN" smtClean="0"/>
              <a:t>Chinese believe in diligence, Hard work-practice makes perfect</a:t>
            </a:r>
          </a:p>
          <a:p>
            <a:r>
              <a:rPr lang="en-US" altLang="zh-CN" smtClean="0"/>
              <a:t>Family/parents’ involvement in Children's education and high expectation and investment</a:t>
            </a:r>
          </a:p>
          <a:p>
            <a:r>
              <a:rPr lang="en-US" altLang="zh-CN" smtClean="0"/>
              <a:t>Confucian culture of respect education and scholarship</a:t>
            </a:r>
          </a:p>
          <a:p>
            <a:r>
              <a:rPr lang="en-US" altLang="zh-CN" smtClean="0"/>
              <a:t>School arrangements for professional development of teachers, such as “teaching study group”</a:t>
            </a: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AD68AE04-75DB-41F3-B4FA-D57D4C3F13BC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38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2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r>
              <a:rPr lang="en-US" altLang="zh-CN" sz="3600" smtClean="0"/>
              <a:t>School life in China</a:t>
            </a:r>
            <a:endParaRPr lang="zh-CN" altLang="en-US" sz="3600" smtClean="0"/>
          </a:p>
        </p:txBody>
      </p:sp>
      <p:sp>
        <p:nvSpPr>
          <p:cNvPr id="55299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School day</a:t>
            </a:r>
          </a:p>
          <a:p>
            <a:r>
              <a:rPr lang="en-US" altLang="zh-CN" smtClean="0"/>
              <a:t>Timetable</a:t>
            </a:r>
          </a:p>
          <a:p>
            <a:pPr>
              <a:buFontTx/>
              <a:buNone/>
            </a:pPr>
            <a:endParaRPr lang="zh-CN" altLang="en-US" smtClean="0"/>
          </a:p>
        </p:txBody>
      </p:sp>
      <p:sp>
        <p:nvSpPr>
          <p:cNvPr id="55300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B338D149-1396-4C66-9413-BC40D1F84BC5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39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D113B41B-57A1-4182-90B4-901920ECBB4B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5788"/>
            <a:ext cx="7772400" cy="1190625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World Bank development indicator</a:t>
            </a:r>
            <a:r>
              <a:rPr lang="en-US" altLang="zh-CN" sz="3200" smtClean="0"/>
              <a:t> China: 2011</a:t>
            </a:r>
          </a:p>
        </p:txBody>
      </p:sp>
      <p:graphicFrame>
        <p:nvGraphicFramePr>
          <p:cNvPr id="567325" name="Group 29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702176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Total population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1 344 130 000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Population of 15-64(%)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Population in education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0.26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Life expectancy at birth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GDP Growth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GDP Per capital (2010)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$ 4,260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GDP</a:t>
                      </a:r>
                      <a:endParaRPr kumimoji="1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$7 298 096 609 544</a:t>
                      </a:r>
                      <a:endParaRPr kumimoji="1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Inflation</a:t>
                      </a:r>
                      <a:endParaRPr kumimoji="1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85000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7.6%</a:t>
                      </a:r>
                      <a:endParaRPr kumimoji="1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7772400" cy="954088"/>
          </a:xfrm>
        </p:spPr>
        <p:txBody>
          <a:bodyPr/>
          <a:lstStyle/>
          <a:p>
            <a:r>
              <a:rPr lang="en-US" altLang="zh-CN" sz="2800" smtClean="0"/>
              <a:t>Timetable of Grade 8 in Shanghai Jincai Experimental secondary school</a:t>
            </a:r>
            <a:endParaRPr lang="zh-CN" altLang="en-US" sz="280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4200" y="2044700"/>
            <a:ext cx="7772400" cy="4114800"/>
          </a:xfrm>
        </p:spPr>
        <p:txBody>
          <a:bodyPr/>
          <a:lstStyle/>
          <a:p>
            <a:r>
              <a:rPr lang="en-US" altLang="zh-CN" sz="2000" smtClean="0">
                <a:solidFill>
                  <a:srgbClr val="FFFF00"/>
                </a:solidFill>
              </a:rPr>
              <a:t>Morning 8:30am</a:t>
            </a:r>
          </a:p>
          <a:p>
            <a:r>
              <a:rPr lang="en-US" altLang="zh-CN" sz="2000" smtClean="0">
                <a:solidFill>
                  <a:srgbClr val="FF0000"/>
                </a:solidFill>
              </a:rPr>
              <a:t>Mon</a:t>
            </a:r>
            <a:r>
              <a:rPr lang="zh-CN" altLang="en-US" sz="2000" smtClean="0">
                <a:solidFill>
                  <a:srgbClr val="FF0000"/>
                </a:solidFill>
              </a:rPr>
              <a:t>　　</a:t>
            </a:r>
            <a:r>
              <a:rPr lang="en-US" altLang="zh-CN" sz="2000" smtClean="0">
                <a:solidFill>
                  <a:srgbClr val="FF0000"/>
                </a:solidFill>
              </a:rPr>
              <a:t>Tues</a:t>
            </a:r>
            <a:r>
              <a:rPr lang="zh-CN" altLang="en-US" sz="2000" smtClean="0">
                <a:solidFill>
                  <a:srgbClr val="FF0000"/>
                </a:solidFill>
              </a:rPr>
              <a:t>　　</a:t>
            </a:r>
            <a:r>
              <a:rPr lang="en-US" altLang="zh-CN" sz="2000" smtClean="0">
                <a:solidFill>
                  <a:srgbClr val="FF0000"/>
                </a:solidFill>
              </a:rPr>
              <a:t>Wedn</a:t>
            </a:r>
            <a:r>
              <a:rPr lang="zh-CN" altLang="en-US" sz="2000" smtClean="0">
                <a:solidFill>
                  <a:srgbClr val="FF0000"/>
                </a:solidFill>
              </a:rPr>
              <a:t>　　</a:t>
            </a:r>
            <a:r>
              <a:rPr lang="en-US" altLang="zh-CN" sz="2000" smtClean="0">
                <a:solidFill>
                  <a:srgbClr val="FF0000"/>
                </a:solidFill>
              </a:rPr>
              <a:t>Thur</a:t>
            </a:r>
            <a:r>
              <a:rPr lang="zh-CN" altLang="en-US" sz="2000" smtClean="0">
                <a:solidFill>
                  <a:srgbClr val="FF0000"/>
                </a:solidFill>
              </a:rPr>
              <a:t>　　</a:t>
            </a:r>
            <a:r>
              <a:rPr lang="en-US" altLang="zh-CN" sz="2000" smtClean="0">
                <a:solidFill>
                  <a:srgbClr val="FF0000"/>
                </a:solidFill>
              </a:rPr>
              <a:t>Friday</a:t>
            </a:r>
            <a:endParaRPr lang="zh-CN" altLang="en-US" sz="2000" smtClean="0">
              <a:solidFill>
                <a:srgbClr val="FF0000"/>
              </a:solidFill>
            </a:endParaRPr>
          </a:p>
          <a:p>
            <a:r>
              <a:rPr lang="en-US" altLang="zh-CN" sz="2000" smtClean="0"/>
              <a:t>Math</a:t>
            </a:r>
            <a:r>
              <a:rPr lang="zh-CN" altLang="en-US" sz="2000" smtClean="0"/>
              <a:t>　 </a:t>
            </a:r>
            <a:r>
              <a:rPr lang="en-US" altLang="zh-CN" sz="2000" smtClean="0"/>
              <a:t>English</a:t>
            </a:r>
            <a:r>
              <a:rPr lang="zh-CN" altLang="en-US" sz="2000" smtClean="0"/>
              <a:t>  </a:t>
            </a:r>
            <a:r>
              <a:rPr lang="en-US" altLang="zh-CN" sz="2000" smtClean="0"/>
              <a:t>Chinese</a:t>
            </a:r>
            <a:r>
              <a:rPr lang="zh-CN" altLang="en-US" sz="2000" smtClean="0"/>
              <a:t>　 </a:t>
            </a:r>
            <a:r>
              <a:rPr lang="en-US" altLang="zh-CN" sz="2000" smtClean="0"/>
              <a:t>Math </a:t>
            </a:r>
            <a:r>
              <a:rPr lang="zh-CN" altLang="en-US" sz="2000" smtClean="0"/>
              <a:t>　</a:t>
            </a:r>
            <a:r>
              <a:rPr lang="en-US" altLang="zh-CN" sz="2000" smtClean="0"/>
              <a:t>Chinese</a:t>
            </a:r>
            <a:endParaRPr lang="zh-CN" altLang="en-US" sz="2000" smtClean="0"/>
          </a:p>
          <a:p>
            <a:r>
              <a:rPr lang="en-US" altLang="zh-CN" sz="2000" smtClean="0"/>
              <a:t>English</a:t>
            </a:r>
            <a:r>
              <a:rPr lang="zh-CN" altLang="en-US" sz="2000" smtClean="0"/>
              <a:t> </a:t>
            </a:r>
            <a:r>
              <a:rPr lang="en-US" altLang="zh-CN" sz="2000" smtClean="0"/>
              <a:t>English</a:t>
            </a:r>
            <a:r>
              <a:rPr lang="zh-CN" altLang="en-US" sz="2000" smtClean="0"/>
              <a:t> </a:t>
            </a:r>
            <a:r>
              <a:rPr lang="en-US" altLang="zh-CN" sz="2000" smtClean="0"/>
              <a:t>Chinese</a:t>
            </a:r>
            <a:r>
              <a:rPr lang="zh-CN" altLang="en-US" sz="2000" smtClean="0"/>
              <a:t>　 </a:t>
            </a:r>
            <a:r>
              <a:rPr lang="en-US" altLang="zh-CN" sz="2000" smtClean="0"/>
              <a:t> Math     Geography</a:t>
            </a:r>
            <a:r>
              <a:rPr lang="zh-CN" altLang="en-US" sz="2000" smtClean="0"/>
              <a:t>　　</a:t>
            </a:r>
            <a:endParaRPr lang="en-US" altLang="zh-CN" sz="2000" smtClean="0"/>
          </a:p>
          <a:p>
            <a:r>
              <a:rPr lang="en-US" altLang="zh-CN" sz="2000" smtClean="0"/>
              <a:t>Chinese</a:t>
            </a:r>
            <a:r>
              <a:rPr lang="zh-CN" altLang="en-US" sz="2000" smtClean="0"/>
              <a:t> </a:t>
            </a:r>
            <a:r>
              <a:rPr lang="en-US" altLang="zh-CN" sz="2000" smtClean="0"/>
              <a:t>Music</a:t>
            </a:r>
            <a:r>
              <a:rPr lang="zh-CN" altLang="en-US" sz="2000" smtClean="0"/>
              <a:t>　</a:t>
            </a:r>
            <a:r>
              <a:rPr lang="en-US" altLang="zh-CN" sz="2000" smtClean="0"/>
              <a:t>English</a:t>
            </a:r>
            <a:r>
              <a:rPr lang="zh-CN" altLang="en-US" sz="2000" smtClean="0"/>
              <a:t>　 </a:t>
            </a:r>
            <a:r>
              <a:rPr lang="en-US" altLang="zh-CN" sz="2000" smtClean="0"/>
              <a:t>Chinese Math</a:t>
            </a:r>
          </a:p>
          <a:p>
            <a:r>
              <a:rPr lang="en-US" altLang="zh-CN" sz="2000" smtClean="0"/>
              <a:t>PE</a:t>
            </a:r>
            <a:r>
              <a:rPr lang="zh-CN" altLang="en-US" sz="2000" smtClean="0"/>
              <a:t>　　</a:t>
            </a:r>
            <a:r>
              <a:rPr lang="en-US" altLang="zh-CN" sz="2000" smtClean="0"/>
              <a:t> Math </a:t>
            </a:r>
            <a:r>
              <a:rPr lang="zh-CN" altLang="en-US" sz="2000" smtClean="0"/>
              <a:t>　</a:t>
            </a:r>
            <a:r>
              <a:rPr lang="en-US" altLang="zh-CN" sz="2000" smtClean="0"/>
              <a:t>Self-study</a:t>
            </a:r>
            <a:r>
              <a:rPr lang="zh-CN" altLang="en-US" sz="2000" smtClean="0"/>
              <a:t>　 </a:t>
            </a:r>
            <a:r>
              <a:rPr lang="en-US" altLang="zh-CN" sz="2000" smtClean="0"/>
              <a:t>PE</a:t>
            </a:r>
            <a:r>
              <a:rPr lang="zh-CN" altLang="en-US" sz="2000" smtClean="0"/>
              <a:t>　　  </a:t>
            </a:r>
            <a:r>
              <a:rPr lang="en-US" altLang="zh-CN" sz="2000" smtClean="0"/>
              <a:t>English</a:t>
            </a:r>
            <a:endParaRPr lang="zh-CN" altLang="en-US" sz="2000" smtClean="0"/>
          </a:p>
          <a:p>
            <a:r>
              <a:rPr lang="en-US" altLang="zh-CN" sz="2000" smtClean="0">
                <a:solidFill>
                  <a:srgbClr val="FFFF00"/>
                </a:solidFill>
              </a:rPr>
              <a:t>Afternoon</a:t>
            </a:r>
            <a:endParaRPr lang="zh-CN" altLang="en-US" sz="2000" smtClean="0">
              <a:solidFill>
                <a:srgbClr val="FFFF00"/>
              </a:solidFill>
            </a:endParaRPr>
          </a:p>
          <a:p>
            <a:r>
              <a:rPr lang="en-US" altLang="zh-CN" sz="2000" smtClean="0"/>
              <a:t>History</a:t>
            </a:r>
            <a:r>
              <a:rPr lang="zh-CN" altLang="en-US" sz="2000" smtClean="0"/>
              <a:t>　</a:t>
            </a:r>
            <a:r>
              <a:rPr lang="en-US" altLang="zh-CN" sz="2000" smtClean="0"/>
              <a:t>Chinese</a:t>
            </a:r>
            <a:r>
              <a:rPr lang="zh-CN" altLang="en-US" sz="2000" smtClean="0"/>
              <a:t> </a:t>
            </a:r>
            <a:r>
              <a:rPr lang="en-US" altLang="zh-CN" sz="2000" smtClean="0"/>
              <a:t>Math </a:t>
            </a:r>
            <a:r>
              <a:rPr lang="zh-CN" altLang="en-US" sz="2000" smtClean="0"/>
              <a:t>　  </a:t>
            </a:r>
            <a:r>
              <a:rPr lang="en-US" altLang="zh-CN" sz="2000" smtClean="0"/>
              <a:t>English</a:t>
            </a:r>
            <a:r>
              <a:rPr lang="zh-CN" altLang="en-US" sz="2000" smtClean="0"/>
              <a:t>　</a:t>
            </a:r>
            <a:r>
              <a:rPr lang="en-US" altLang="zh-CN" sz="2000" smtClean="0"/>
              <a:t>History</a:t>
            </a:r>
            <a:endParaRPr lang="zh-CN" altLang="en-US" sz="2000" smtClean="0"/>
          </a:p>
          <a:p>
            <a:r>
              <a:rPr lang="en-US" altLang="zh-CN" sz="2000" smtClean="0"/>
              <a:t>Geography</a:t>
            </a:r>
            <a:r>
              <a:rPr lang="zh-CN" altLang="en-US" sz="2000" smtClean="0"/>
              <a:t> </a:t>
            </a:r>
            <a:r>
              <a:rPr lang="en-US" altLang="zh-CN" sz="2000" smtClean="0"/>
              <a:t>PE</a:t>
            </a:r>
            <a:r>
              <a:rPr lang="zh-CN" altLang="en-US" sz="2000" smtClean="0"/>
              <a:t>　</a:t>
            </a:r>
            <a:r>
              <a:rPr lang="en-US" altLang="zh-CN" sz="2000" smtClean="0"/>
              <a:t>Science</a:t>
            </a:r>
            <a:r>
              <a:rPr lang="zh-CN" altLang="en-US" sz="2000" smtClean="0"/>
              <a:t>　</a:t>
            </a:r>
            <a:r>
              <a:rPr lang="en-US" altLang="zh-CN" sz="2000" smtClean="0"/>
              <a:t>Politics</a:t>
            </a:r>
            <a:r>
              <a:rPr lang="zh-CN" altLang="en-US" sz="2000" smtClean="0"/>
              <a:t>　</a:t>
            </a:r>
            <a:r>
              <a:rPr lang="en-US" altLang="zh-CN" sz="2000" smtClean="0"/>
              <a:t>Class meeting</a:t>
            </a:r>
          </a:p>
          <a:p>
            <a:r>
              <a:rPr lang="en-US" altLang="zh-CN" sz="2000" smtClean="0"/>
              <a:t>Extension</a:t>
            </a:r>
            <a:r>
              <a:rPr lang="zh-CN" altLang="en-US" sz="2000" smtClean="0"/>
              <a:t> </a:t>
            </a:r>
            <a:r>
              <a:rPr lang="en-US" altLang="zh-CN" sz="2000" smtClean="0"/>
              <a:t>Arts</a:t>
            </a:r>
            <a:r>
              <a:rPr lang="zh-CN" altLang="en-US" sz="2000" smtClean="0"/>
              <a:t>　</a:t>
            </a:r>
            <a:r>
              <a:rPr lang="en-US" altLang="zh-CN" sz="2000" smtClean="0"/>
              <a:t>Labor &amp; skill</a:t>
            </a:r>
            <a:r>
              <a:rPr lang="zh-CN" altLang="en-US" sz="2000" smtClean="0"/>
              <a:t> </a:t>
            </a:r>
            <a:r>
              <a:rPr lang="en-US" altLang="zh-CN" sz="2000" smtClean="0"/>
              <a:t>Science</a:t>
            </a:r>
            <a:endParaRPr lang="zh-CN" altLang="en-US" sz="2000" smtClean="0"/>
          </a:p>
          <a:p>
            <a:r>
              <a:rPr lang="en-US" altLang="zh-CN" sz="2000" smtClean="0"/>
              <a:t>Extension</a:t>
            </a:r>
            <a:r>
              <a:rPr lang="zh-CN" altLang="en-US" sz="2000" smtClean="0"/>
              <a:t> </a:t>
            </a:r>
            <a:r>
              <a:rPr lang="en-US" altLang="zh-CN" sz="2000" smtClean="0"/>
              <a:t>Science</a:t>
            </a:r>
            <a:r>
              <a:rPr lang="zh-CN" altLang="en-US" sz="2000" smtClean="0"/>
              <a:t> </a:t>
            </a:r>
            <a:r>
              <a:rPr lang="en-US" altLang="zh-CN" sz="2000" smtClean="0"/>
              <a:t>PE</a:t>
            </a:r>
            <a:r>
              <a:rPr lang="zh-CN" altLang="en-US" sz="2000" smtClean="0"/>
              <a:t>　　</a:t>
            </a:r>
            <a:r>
              <a:rPr lang="en-US" altLang="zh-CN" sz="2000" smtClean="0"/>
              <a:t>Self-study</a:t>
            </a:r>
            <a:endParaRPr lang="zh-CN" altLang="en-US" sz="2000" smtClean="0"/>
          </a:p>
          <a:p>
            <a:pPr>
              <a:buFontTx/>
              <a:buNone/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29B7F99E-CAB5-4026-930F-A4DA9873B035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40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9600" cy="584200"/>
          </a:xfrm>
        </p:spPr>
        <p:txBody>
          <a:bodyPr/>
          <a:lstStyle/>
          <a:p>
            <a:r>
              <a:rPr lang="en-US" altLang="zh-CN" sz="3200" smtClean="0"/>
              <a:t>Long hours weekdays- hard work</a:t>
            </a:r>
            <a:endParaRPr lang="zh-CN" altLang="en-US" sz="3200" smtClean="0"/>
          </a:p>
        </p:txBody>
      </p:sp>
      <p:sp>
        <p:nvSpPr>
          <p:cNvPr id="57347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Morning</a:t>
            </a:r>
            <a:endParaRPr lang="zh-CN" altLang="en-US" smtClean="0"/>
          </a:p>
        </p:txBody>
      </p:sp>
      <p:sp>
        <p:nvSpPr>
          <p:cNvPr id="57348" name="内容占位符 3"/>
          <p:cNvSpPr>
            <a:spLocks noGrp="1"/>
          </p:cNvSpPr>
          <p:nvPr>
            <p:ph sz="half" idx="2"/>
          </p:nvPr>
        </p:nvSpPr>
        <p:spPr>
          <a:xfrm>
            <a:off x="107950" y="2174875"/>
            <a:ext cx="4389438" cy="3951288"/>
          </a:xfrm>
        </p:spPr>
        <p:txBody>
          <a:bodyPr/>
          <a:lstStyle/>
          <a:p>
            <a:r>
              <a:rPr lang="en-US" altLang="zh-CN" smtClean="0"/>
              <a:t>6:30 Get up</a:t>
            </a:r>
          </a:p>
          <a:p>
            <a:r>
              <a:rPr lang="en-US" altLang="zh-CN" smtClean="0"/>
              <a:t>7:00 breakfast</a:t>
            </a:r>
          </a:p>
          <a:p>
            <a:r>
              <a:rPr lang="en-US" altLang="zh-CN" smtClean="0"/>
              <a:t>7:50-8:15 morning reading (flag rising ceremony on Mon.)</a:t>
            </a:r>
          </a:p>
          <a:p>
            <a:r>
              <a:rPr lang="en-US" altLang="zh-CN" smtClean="0"/>
              <a:t>8:30-9:10 1</a:t>
            </a:r>
            <a:r>
              <a:rPr lang="en-US" altLang="zh-CN" baseline="30000" smtClean="0"/>
              <a:t>st</a:t>
            </a:r>
            <a:r>
              <a:rPr lang="en-US" altLang="zh-CN" smtClean="0"/>
              <a:t> Period</a:t>
            </a:r>
          </a:p>
          <a:p>
            <a:r>
              <a:rPr lang="en-US" altLang="zh-CN" smtClean="0"/>
              <a:t>9:20-10:00 2</a:t>
            </a:r>
            <a:r>
              <a:rPr lang="en-US" altLang="zh-CN" baseline="30000" smtClean="0"/>
              <a:t>nd</a:t>
            </a:r>
            <a:r>
              <a:rPr lang="en-US" altLang="zh-CN" smtClean="0"/>
              <a:t>  Period</a:t>
            </a:r>
          </a:p>
          <a:p>
            <a:r>
              <a:rPr lang="en-US" altLang="zh-CN" smtClean="0"/>
              <a:t>10:00-10:20 body exercise</a:t>
            </a:r>
          </a:p>
          <a:p>
            <a:r>
              <a:rPr lang="en-US" altLang="zh-CN" smtClean="0"/>
              <a:t>10:30-11:10 3</a:t>
            </a:r>
            <a:r>
              <a:rPr lang="en-US" altLang="zh-CN" baseline="30000" smtClean="0"/>
              <a:t>rd</a:t>
            </a:r>
            <a:r>
              <a:rPr lang="en-US" altLang="zh-CN" smtClean="0"/>
              <a:t> period</a:t>
            </a:r>
          </a:p>
          <a:p>
            <a:r>
              <a:rPr lang="en-US" altLang="zh-CN" smtClean="0"/>
              <a:t>11:20-12:00 4</a:t>
            </a:r>
            <a:r>
              <a:rPr lang="en-US" altLang="zh-CN" baseline="30000" smtClean="0"/>
              <a:t>th</a:t>
            </a:r>
            <a:r>
              <a:rPr lang="en-US" altLang="zh-CN" smtClean="0"/>
              <a:t> period</a:t>
            </a:r>
          </a:p>
          <a:p>
            <a:r>
              <a:rPr lang="en-US" altLang="zh-CN" smtClean="0"/>
              <a:t>12:00-1:20PM lunch, nap</a:t>
            </a:r>
          </a:p>
          <a:p>
            <a:endParaRPr lang="zh-CN" altLang="en-US" smtClean="0"/>
          </a:p>
        </p:txBody>
      </p:sp>
      <p:sp>
        <p:nvSpPr>
          <p:cNvPr id="57349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smtClean="0"/>
              <a:t>Afternoon-Evening</a:t>
            </a:r>
            <a:endParaRPr lang="zh-CN" altLang="en-US" smtClean="0"/>
          </a:p>
        </p:txBody>
      </p:sp>
      <p:sp>
        <p:nvSpPr>
          <p:cNvPr id="57350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smtClean="0"/>
              <a:t>1:30-2:10 5</a:t>
            </a:r>
            <a:r>
              <a:rPr lang="en-US" altLang="zh-CN" baseline="30000" smtClean="0"/>
              <a:t>th</a:t>
            </a:r>
            <a:r>
              <a:rPr lang="en-US" altLang="zh-CN" smtClean="0"/>
              <a:t> Period</a:t>
            </a:r>
          </a:p>
          <a:p>
            <a:r>
              <a:rPr lang="en-US" altLang="zh-CN" smtClean="0"/>
              <a:t>2:20-3:00 6</a:t>
            </a:r>
            <a:r>
              <a:rPr lang="en-US" altLang="zh-CN" baseline="30000" smtClean="0"/>
              <a:t>th</a:t>
            </a:r>
            <a:r>
              <a:rPr lang="en-US" altLang="zh-CN" smtClean="0"/>
              <a:t> Period</a:t>
            </a:r>
          </a:p>
          <a:p>
            <a:r>
              <a:rPr lang="en-US" altLang="zh-CN" smtClean="0"/>
              <a:t>3:10-3:50 7</a:t>
            </a:r>
            <a:r>
              <a:rPr lang="en-US" altLang="zh-CN" baseline="30000" smtClean="0"/>
              <a:t>th</a:t>
            </a:r>
            <a:r>
              <a:rPr lang="en-US" altLang="zh-CN" smtClean="0"/>
              <a:t> Period</a:t>
            </a:r>
          </a:p>
          <a:p>
            <a:r>
              <a:rPr lang="en-US" altLang="zh-CN" smtClean="0"/>
              <a:t>4:00-4:40 8</a:t>
            </a:r>
            <a:r>
              <a:rPr lang="en-US" altLang="zh-CN" baseline="30000" smtClean="0"/>
              <a:t>th</a:t>
            </a:r>
            <a:r>
              <a:rPr lang="en-US" altLang="zh-CN" smtClean="0"/>
              <a:t> Period</a:t>
            </a:r>
          </a:p>
          <a:p>
            <a:r>
              <a:rPr lang="en-US" altLang="zh-CN" smtClean="0"/>
              <a:t>6:00 Dinner, Watch TV</a:t>
            </a:r>
          </a:p>
          <a:p>
            <a:r>
              <a:rPr lang="en-US" altLang="zh-CN" smtClean="0"/>
              <a:t>7:00-9:30 Homework</a:t>
            </a:r>
          </a:p>
          <a:p>
            <a:r>
              <a:rPr lang="en-US" altLang="zh-CN" smtClean="0"/>
              <a:t>10:00 go to bed</a:t>
            </a:r>
            <a:endParaRPr lang="zh-CN" altLang="en-US" smtClean="0"/>
          </a:p>
        </p:txBody>
      </p:sp>
      <p:sp>
        <p:nvSpPr>
          <p:cNvPr id="57351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43E8A3FF-D583-442C-8007-EA77ABC92389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41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>
          <a:xfrm>
            <a:off x="685800" y="581025"/>
            <a:ext cx="7772400" cy="1200150"/>
          </a:xfrm>
        </p:spPr>
        <p:txBody>
          <a:bodyPr/>
          <a:lstStyle/>
          <a:p>
            <a:r>
              <a:rPr lang="en-US" altLang="zh-CN" sz="3600" smtClean="0"/>
              <a:t>Problems and challenges in China</a:t>
            </a:r>
            <a:endParaRPr lang="zh-CN" altLang="en-US" sz="3600" smtClean="0"/>
          </a:p>
        </p:txBody>
      </p:sp>
      <p:sp>
        <p:nvSpPr>
          <p:cNvPr id="583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A Disparity and inequity</a:t>
            </a:r>
          </a:p>
          <a:p>
            <a:r>
              <a:rPr lang="en-US" altLang="zh-CN" smtClean="0"/>
              <a:t>B School Choice</a:t>
            </a:r>
          </a:p>
          <a:p>
            <a:r>
              <a:rPr lang="en-US" altLang="zh-CN" smtClean="0"/>
              <a:t>C Examination and heavy burden</a:t>
            </a: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0479BDA7-BE64-4AEA-8FD1-9219D868BAB8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42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7FA23EB7-3E25-43D7-81B7-1F9C8872B1A6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43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0000"/>
                </a:solidFill>
              </a:rPr>
              <a:t>A  Disparity and uneven development</a:t>
            </a:r>
            <a:endParaRPr lang="en-US" altLang="zh-CN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03605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/>
              <a:t>Common issues of developing countries</a:t>
            </a:r>
          </a:p>
          <a:p>
            <a:r>
              <a:rPr lang="en-US" altLang="zh-CN" smtClean="0"/>
              <a:t>Disparity between rural and urban areas</a:t>
            </a:r>
          </a:p>
          <a:p>
            <a:r>
              <a:rPr lang="en-US" altLang="zh-CN" smtClean="0"/>
              <a:t>Disparity between regions (western and eastern region)</a:t>
            </a:r>
          </a:p>
          <a:p>
            <a:r>
              <a:rPr lang="en-US" altLang="zh-CN" smtClean="0"/>
              <a:t>Disparity between good (key school) and average, poor school</a:t>
            </a:r>
            <a:endParaRPr lang="zh-CN" altLang="en-US" smtClean="0"/>
          </a:p>
          <a:p>
            <a:pPr eaLnBrk="1" hangingPunct="1">
              <a:buFontTx/>
              <a:buNone/>
            </a:pPr>
            <a:r>
              <a:rPr lang="en-US" altLang="zh-CN" smtClean="0"/>
              <a:t>Priority of 11</a:t>
            </a:r>
            <a:r>
              <a:rPr lang="en-US" altLang="zh-CN" baseline="30000" smtClean="0"/>
              <a:t>TH</a:t>
            </a:r>
            <a:r>
              <a:rPr lang="en-US" altLang="zh-CN" smtClean="0"/>
              <a:t> 5 year plan: developing the western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BAFC9AB5-C751-45B0-B0B0-6E208BB52094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44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0650"/>
            <a:ext cx="7772400" cy="519113"/>
          </a:xfrm>
        </p:spPr>
        <p:txBody>
          <a:bodyPr/>
          <a:lstStyle/>
          <a:p>
            <a:pPr eaLnBrk="1" hangingPunct="1"/>
            <a:r>
              <a:rPr lang="en-US" altLang="zh-CN" sz="2800" b="1" smtClean="0"/>
              <a:t>Disparity: eastern and western regions</a:t>
            </a:r>
            <a:endParaRPr lang="en-US" altLang="zh-CN" sz="2800" smtClean="0"/>
          </a:p>
        </p:txBody>
      </p:sp>
      <p:pic>
        <p:nvPicPr>
          <p:cNvPr id="6042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958850"/>
            <a:ext cx="8748712" cy="549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87338"/>
            <a:ext cx="8459788" cy="63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 descr="2004062217150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13" y="4076700"/>
            <a:ext cx="3965575" cy="235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47" name="Picture 3" descr="1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908050"/>
            <a:ext cx="3960813" cy="264318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49" name="AutoShape 5"/>
          <p:cNvSpPr>
            <a:spLocks noChangeArrowheads="1"/>
          </p:cNvSpPr>
          <p:nvPr/>
        </p:nvSpPr>
        <p:spPr bwMode="auto">
          <a:xfrm>
            <a:off x="6372225" y="1255713"/>
            <a:ext cx="2771775" cy="1885950"/>
          </a:xfrm>
          <a:prstGeom prst="cloudCallout">
            <a:avLst>
              <a:gd name="adj1" fmla="val -76231"/>
              <a:gd name="adj2" fmla="val 680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zh-CN" sz="200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International metropolitans like Beijing and Shanghai</a:t>
            </a:r>
          </a:p>
        </p:txBody>
      </p:sp>
      <p:sp>
        <p:nvSpPr>
          <p:cNvPr id="492550" name="AutoShape 6"/>
          <p:cNvSpPr>
            <a:spLocks noChangeArrowheads="1"/>
          </p:cNvSpPr>
          <p:nvPr/>
        </p:nvSpPr>
        <p:spPr bwMode="auto">
          <a:xfrm>
            <a:off x="6516688" y="4581525"/>
            <a:ext cx="2484437" cy="2089150"/>
          </a:xfrm>
          <a:prstGeom prst="cloudCallout">
            <a:avLst>
              <a:gd name="adj1" fmla="val -82333"/>
              <a:gd name="adj2" fmla="val -447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In Vast rural areas, agriculture</a:t>
            </a:r>
          </a:p>
        </p:txBody>
      </p:sp>
      <p:sp>
        <p:nvSpPr>
          <p:cNvPr id="492551" name="AutoShape 7"/>
          <p:cNvSpPr>
            <a:spLocks noChangeArrowheads="1"/>
          </p:cNvSpPr>
          <p:nvPr/>
        </p:nvSpPr>
        <p:spPr bwMode="auto">
          <a:xfrm>
            <a:off x="179388" y="1844675"/>
            <a:ext cx="1978025" cy="38877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Times New Roman" pitchFamily="18" charset="0"/>
              </a:rPr>
              <a:t>As a developing country, the urban-rural divide in China. 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9" grpId="0" animBg="1"/>
      <p:bldP spid="4925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9CAAB0D8-94F4-4FEA-AEC5-E28A255A591B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46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A teaching site in the remote rural area in the past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2469" name="Picture 4" descr="3317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7041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A28296CC-05E7-4102-A83E-72E3A6E2D39F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47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0750"/>
            <a:ext cx="7772400" cy="51911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After lesson in Guizhou</a:t>
            </a:r>
          </a:p>
        </p:txBody>
      </p:sp>
      <p:graphicFrame>
        <p:nvGraphicFramePr>
          <p:cNvPr id="63492" name="Object 3"/>
          <p:cNvGraphicFramePr>
            <a:graphicFrameLocks noChangeAspect="1"/>
          </p:cNvGraphicFramePr>
          <p:nvPr>
            <p:ph idx="1"/>
          </p:nvPr>
        </p:nvGraphicFramePr>
        <p:xfrm>
          <a:off x="838200" y="1981200"/>
          <a:ext cx="64770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Photo Editor 照片" r:id="rId4" imgW="12193057" imgH="9144793" progId="MSPhotoEd.3">
                  <p:embed/>
                </p:oleObj>
              </mc:Choice>
              <mc:Fallback>
                <p:oleObj name="Photo Editor 照片" r:id="rId4" imgW="12193057" imgH="914479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64770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C7458E56-6C6D-47B3-A194-DDC755A0468E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48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8925"/>
            <a:ext cx="7772400" cy="954088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One of the best schools in Shanghai:</a:t>
            </a:r>
            <a:br>
              <a:rPr lang="en-US" altLang="zh-CN" sz="2800" smtClean="0"/>
            </a:br>
            <a:r>
              <a:rPr lang="en-US" altLang="zh-CN" sz="2800" smtClean="0"/>
              <a:t>No. 2 Affiliated High School of ECNU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zh-CN" altLang="zh-CN" smtClean="0"/>
          </a:p>
        </p:txBody>
      </p:sp>
      <p:pic>
        <p:nvPicPr>
          <p:cNvPr id="64517" name="Picture 6" descr="C:\limei 201208\日本东北大学\No_2_High_School_of_ECNU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9144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7E264C3B-752F-4AE3-BD99-7A8026D37336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49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2438"/>
            <a:ext cx="7772400" cy="5222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A classroom in an urban school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zh-CN" altLang="zh-CN" smtClean="0"/>
          </a:p>
        </p:txBody>
      </p:sp>
      <p:pic>
        <p:nvPicPr>
          <p:cNvPr id="65541" name="Picture 4" descr="DSC033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620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:\第三年的教案\2007年春季大一CECL\Unit Four Education\day one\China's Educational 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r>
              <a:rPr lang="en-US" altLang="zh-CN" smtClean="0"/>
              <a:t>Classroom activity </a:t>
            </a:r>
            <a:endParaRPr lang="zh-CN" altLang="en-US" smtClean="0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37D8F392-EEFB-4226-9A37-44F177797AF6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50</a:t>
            </a:fld>
            <a:endParaRPr kumimoji="0" lang="en-US" altLang="zh-CN" sz="1600">
              <a:latin typeface="Britannic Bold" pitchFamily="34" charset="0"/>
            </a:endParaRPr>
          </a:p>
        </p:txBody>
      </p:sp>
      <p:pic>
        <p:nvPicPr>
          <p:cNvPr id="66564" name="Picture 2" descr="C:\Users\LiMei\Pictures\女儿在学校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684213" y="363538"/>
            <a:ext cx="7772400" cy="708025"/>
          </a:xfrm>
        </p:spPr>
        <p:txBody>
          <a:bodyPr/>
          <a:lstStyle/>
          <a:p>
            <a:r>
              <a:rPr lang="en-US" altLang="zh-CN" sz="4000" smtClean="0">
                <a:solidFill>
                  <a:srgbClr val="FF0000"/>
                </a:solidFill>
              </a:rPr>
              <a:t>B school choice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67587" name="内容占位符 2"/>
          <p:cNvSpPr>
            <a:spLocks noGrp="1"/>
          </p:cNvSpPr>
          <p:nvPr>
            <p:ph idx="1"/>
          </p:nvPr>
        </p:nvSpPr>
        <p:spPr>
          <a:xfrm>
            <a:off x="684213" y="1196975"/>
            <a:ext cx="7772400" cy="6264275"/>
          </a:xfrm>
        </p:spPr>
        <p:txBody>
          <a:bodyPr/>
          <a:lstStyle/>
          <a:p>
            <a:r>
              <a:rPr lang="en-US" altLang="zh-CN" sz="2800" smtClean="0"/>
              <a:t>Huge gap of quality and resources, condition between key school and average school</a:t>
            </a:r>
          </a:p>
          <a:p>
            <a:r>
              <a:rPr lang="en-US" altLang="zh-CN" sz="2800" smtClean="0"/>
              <a:t>Residence system (huji zhi)</a:t>
            </a:r>
          </a:p>
          <a:p>
            <a:r>
              <a:rPr lang="en-US" altLang="zh-CN" sz="2800" smtClean="0"/>
              <a:t>Migration/mobility for choosing good school, within city, between cities</a:t>
            </a:r>
          </a:p>
          <a:p>
            <a:r>
              <a:rPr lang="en-US" altLang="zh-CN" sz="2800" smtClean="0"/>
              <a:t>Sponsorship-fee</a:t>
            </a:r>
          </a:p>
          <a:p>
            <a:r>
              <a:rPr lang="en-US" altLang="zh-CN" sz="2800" smtClean="0"/>
              <a:t>Catch areas admission for primary school</a:t>
            </a:r>
          </a:p>
          <a:p>
            <a:r>
              <a:rPr lang="en-US" altLang="zh-CN" sz="2800" smtClean="0"/>
              <a:t>Abolition of key school in compulsory education, yet key school in senior secondary </a:t>
            </a:r>
            <a:endParaRPr lang="zh-CN" altLang="en-US" sz="2800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85043E00-A77E-4595-BDA4-9AA46F43DEEC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51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/>
          <p:cNvSpPr>
            <a:spLocks noGrp="1"/>
          </p:cNvSpPr>
          <p:nvPr>
            <p:ph type="title"/>
          </p:nvPr>
        </p:nvSpPr>
        <p:spPr>
          <a:xfrm>
            <a:off x="827088" y="292100"/>
            <a:ext cx="7772400" cy="706438"/>
          </a:xfrm>
        </p:spPr>
        <p:txBody>
          <a:bodyPr/>
          <a:lstStyle/>
          <a:p>
            <a:r>
              <a:rPr lang="en-US" altLang="zh-CN" sz="4000" smtClean="0">
                <a:solidFill>
                  <a:srgbClr val="FF0000"/>
                </a:solidFill>
              </a:rPr>
              <a:t>C examination hell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66563" name="内容占位符 2"/>
          <p:cNvSpPr>
            <a:spLocks noGrp="1"/>
          </p:cNvSpPr>
          <p:nvPr>
            <p:ph idx="1"/>
          </p:nvPr>
        </p:nvSpPr>
        <p:spPr>
          <a:xfrm>
            <a:off x="827088" y="1125538"/>
            <a:ext cx="7772400" cy="532765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zh-CN" smtClean="0"/>
          </a:p>
          <a:p>
            <a:pPr marL="0" indent="0"/>
            <a:r>
              <a:rPr lang="en-US" altLang="zh-CN" smtClean="0"/>
              <a:t>In Mainland China, education in general and basic education in particular, is an exam-oriented system. </a:t>
            </a: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659B36E8-D8DC-4F1C-870C-BCEC7C3B1A33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52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/>
          <p:cNvSpPr>
            <a:spLocks noGrp="1"/>
          </p:cNvSpPr>
          <p:nvPr>
            <p:ph type="title"/>
          </p:nvPr>
        </p:nvSpPr>
        <p:spPr>
          <a:xfrm>
            <a:off x="685800" y="581025"/>
            <a:ext cx="7772400" cy="1200150"/>
          </a:xfrm>
        </p:spPr>
        <p:txBody>
          <a:bodyPr/>
          <a:lstStyle/>
          <a:p>
            <a:r>
              <a:rPr lang="en-US" altLang="zh-CN" sz="3600" smtClean="0"/>
              <a:t>Why China’s education system is exam-oriented?</a:t>
            </a:r>
            <a:endParaRPr lang="zh-CN" altLang="en-US" sz="360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CN" smtClean="0">
                <a:solidFill>
                  <a:srgbClr val="FF0000"/>
                </a:solidFill>
              </a:rPr>
              <a:t>Group work: pair student discussion</a:t>
            </a:r>
          </a:p>
          <a:p>
            <a:pPr marL="0" indent="0">
              <a:buFontTx/>
              <a:buNone/>
            </a:pPr>
            <a:r>
              <a:rPr lang="en-US" altLang="zh-CN" smtClean="0"/>
              <a:t>Q 1: In which countries/societies, their education systems are exam-oriented?</a:t>
            </a:r>
          </a:p>
          <a:p>
            <a:pPr marL="0" indent="0">
              <a:buFontTx/>
              <a:buNone/>
            </a:pPr>
            <a:r>
              <a:rPr lang="en-US" altLang="zh-CN" smtClean="0"/>
              <a:t>Q 2: Why Confucian-heritage-cultural education systems are exam-oriented?</a:t>
            </a:r>
          </a:p>
          <a:p>
            <a:pPr marL="0" indent="0">
              <a:buFontTx/>
              <a:buNone/>
            </a:pPr>
            <a:r>
              <a:rPr lang="en-US" altLang="zh-CN" smtClean="0"/>
              <a:t>Reasons</a:t>
            </a:r>
          </a:p>
          <a:p>
            <a:pPr marL="0" indent="0">
              <a:buFontTx/>
              <a:buNone/>
            </a:pPr>
            <a:r>
              <a:rPr lang="en-US" altLang="zh-CN" smtClean="0"/>
              <a:t>Examples</a:t>
            </a:r>
          </a:p>
          <a:p>
            <a:pPr marL="0" indent="0">
              <a:buFontTx/>
              <a:buNone/>
            </a:pPr>
            <a:endParaRPr lang="en-US" altLang="zh-CN" smtClean="0"/>
          </a:p>
          <a:p>
            <a:pPr marL="0" indent="0"/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E565E38D-7ACC-49DC-97D3-9AFF4A68FD99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53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en-US" altLang="zh-CN" smtClean="0"/>
              <a:t>Imperial Civil Service Exam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smtClean="0"/>
              <a:t>Lasted for 1300 years, from Sui Dynasty to Late Qing Dynasty(605-1905)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The Emperor Tang Taizong claimed, “with ICSE, all talent people under my regime/control”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Far-reaching impacts politically, socially and psychologically in Pre-modern China and modern China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Influence other countries as well, British civil service system, Vietnam had adopted Imperial Civil Service Exam (1807-1919), Yi Dynasty in Korea (1310-1910)</a:t>
            </a:r>
          </a:p>
          <a:p>
            <a:pPr>
              <a:lnSpc>
                <a:spcPct val="90000"/>
              </a:lnSpc>
            </a:pPr>
            <a:endParaRPr lang="en-US" altLang="zh-CN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 anchor="t"/>
          <a:lstStyle/>
          <a:p>
            <a:r>
              <a:rPr lang="en-US" altLang="zh-CN" sz="3200" smtClean="0"/>
              <a:t>Negative Effects: dizzy, vomiting, insomnia, schizophrenia</a:t>
            </a:r>
            <a:r>
              <a:rPr lang="en-US" altLang="zh-CN" sz="4000" smtClean="0"/>
              <a:t> </a:t>
            </a:r>
          </a:p>
        </p:txBody>
      </p:sp>
      <p:pic>
        <p:nvPicPr>
          <p:cNvPr id="71683" name="Picture 4" descr="200812250313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1484313"/>
            <a:ext cx="6624638" cy="5065712"/>
          </a:xfr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>
            <a:spLocks noGrp="1"/>
          </p:cNvSpPr>
          <p:nvPr>
            <p:ph type="title"/>
          </p:nvPr>
        </p:nvSpPr>
        <p:spPr>
          <a:xfrm>
            <a:off x="-107950" y="31750"/>
            <a:ext cx="9251950" cy="1014413"/>
          </a:xfrm>
        </p:spPr>
        <p:txBody>
          <a:bodyPr/>
          <a:lstStyle/>
          <a:p>
            <a:r>
              <a:rPr lang="en-US" altLang="zh-CN" sz="3200" smtClean="0"/>
              <a:t>Conclusions</a:t>
            </a:r>
            <a:br>
              <a:rPr lang="en-US" altLang="zh-CN" sz="3200" smtClean="0"/>
            </a:br>
            <a:r>
              <a:rPr lang="en-US" altLang="zh-CN" sz="2800" smtClean="0"/>
              <a:t>Rationales Society and education structure</a:t>
            </a:r>
            <a:endParaRPr lang="zh-CN" altLang="en-US" sz="2800" smtClean="0"/>
          </a:p>
        </p:txBody>
      </p:sp>
      <p:sp>
        <p:nvSpPr>
          <p:cNvPr id="72707" name="文本占位符 2"/>
          <p:cNvSpPr>
            <a:spLocks noGrp="1"/>
          </p:cNvSpPr>
          <p:nvPr>
            <p:ph type="body" idx="1"/>
          </p:nvPr>
        </p:nvSpPr>
        <p:spPr>
          <a:xfrm>
            <a:off x="539750" y="1052513"/>
            <a:ext cx="4040188" cy="639762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513" y="1557338"/>
            <a:ext cx="4283075" cy="3951287"/>
          </a:xfrm>
        </p:spPr>
        <p:txBody>
          <a:bodyPr/>
          <a:lstStyle/>
          <a:p>
            <a:r>
              <a:rPr lang="en-US" altLang="zh-CN" smtClean="0"/>
              <a:t>Inclusive</a:t>
            </a:r>
          </a:p>
          <a:p>
            <a:r>
              <a:rPr lang="en-US" altLang="zh-CN" smtClean="0"/>
              <a:t>Open access</a:t>
            </a:r>
          </a:p>
          <a:p>
            <a:r>
              <a:rPr lang="en-US" altLang="zh-CN" smtClean="0"/>
              <a:t>Equity </a:t>
            </a:r>
          </a:p>
          <a:p>
            <a:r>
              <a:rPr lang="en-US" altLang="zh-CN" smtClean="0"/>
              <a:t>Right</a:t>
            </a:r>
          </a:p>
          <a:p>
            <a:pPr>
              <a:buFontTx/>
              <a:buNone/>
            </a:pPr>
            <a:endParaRPr lang="en-US" altLang="zh-CN" smtClean="0"/>
          </a:p>
          <a:p>
            <a:r>
              <a:rPr lang="en-US" altLang="zh-CN" smtClean="0"/>
              <a:t>Mass/universal </a:t>
            </a:r>
          </a:p>
          <a:p>
            <a:r>
              <a:rPr lang="en-US" altLang="zh-CN" smtClean="0"/>
              <a:t>Even quality and resources</a:t>
            </a:r>
          </a:p>
          <a:p>
            <a:endParaRPr lang="en-US" altLang="zh-CN" smtClean="0"/>
          </a:p>
          <a:p>
            <a:r>
              <a:rPr lang="en-US" altLang="zh-CN" smtClean="0"/>
              <a:t>Opportunity, process, outcome equity</a:t>
            </a:r>
          </a:p>
          <a:p>
            <a:r>
              <a:rPr lang="en-US" altLang="zh-CN" smtClean="0"/>
              <a:t>Quality education, capability</a:t>
            </a:r>
          </a:p>
          <a:p>
            <a:endParaRPr lang="zh-CN" altLang="en-US" smtClean="0"/>
          </a:p>
        </p:txBody>
      </p:sp>
      <p:sp>
        <p:nvSpPr>
          <p:cNvPr id="7270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981075"/>
            <a:ext cx="4041775" cy="639763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72710" name="内容占位符 5"/>
          <p:cNvSpPr>
            <a:spLocks noGrp="1"/>
          </p:cNvSpPr>
          <p:nvPr>
            <p:ph sz="quarter" idx="4"/>
          </p:nvPr>
        </p:nvSpPr>
        <p:spPr>
          <a:xfrm>
            <a:off x="4319588" y="1700213"/>
            <a:ext cx="4824412" cy="3951287"/>
          </a:xfrm>
        </p:spPr>
        <p:txBody>
          <a:bodyPr/>
          <a:lstStyle/>
          <a:p>
            <a:r>
              <a:rPr lang="en-US" altLang="zh-CN" smtClean="0"/>
              <a:t>Exclusive</a:t>
            </a:r>
          </a:p>
          <a:p>
            <a:r>
              <a:rPr lang="en-US" altLang="zh-CN" smtClean="0"/>
              <a:t>Selective access</a:t>
            </a:r>
          </a:p>
          <a:p>
            <a:r>
              <a:rPr lang="en-US" altLang="zh-CN" smtClean="0"/>
              <a:t>Hierarchy</a:t>
            </a:r>
          </a:p>
          <a:p>
            <a:r>
              <a:rPr lang="en-US" altLang="zh-CN" smtClean="0"/>
              <a:t>Status, privilege, selection machine</a:t>
            </a:r>
          </a:p>
          <a:p>
            <a:r>
              <a:rPr lang="en-US" altLang="zh-CN" smtClean="0"/>
              <a:t>Elite</a:t>
            </a:r>
          </a:p>
          <a:p>
            <a:r>
              <a:rPr lang="en-US" altLang="zh-CN" smtClean="0"/>
              <a:t>Differentiated quality and resources</a:t>
            </a:r>
          </a:p>
          <a:p>
            <a:r>
              <a:rPr lang="en-US" altLang="zh-CN" smtClean="0"/>
              <a:t>Selection, competition</a:t>
            </a:r>
          </a:p>
          <a:p>
            <a:endParaRPr lang="en-US" altLang="zh-CN" smtClean="0"/>
          </a:p>
          <a:p>
            <a:r>
              <a:rPr lang="en-US" altLang="zh-CN" smtClean="0"/>
              <a:t>Exam-oriented, knowledge</a:t>
            </a:r>
            <a:endParaRPr lang="zh-CN" altLang="en-US" smtClean="0"/>
          </a:p>
        </p:txBody>
      </p:sp>
      <p:sp>
        <p:nvSpPr>
          <p:cNvPr id="72711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E1F7DDED-FCB3-45E4-9F76-778492061DB4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56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 1"/>
          <p:cNvSpPr>
            <a:spLocks noGrp="1"/>
          </p:cNvSpPr>
          <p:nvPr>
            <p:ph type="title"/>
          </p:nvPr>
        </p:nvSpPr>
        <p:spPr>
          <a:xfrm>
            <a:off x="755650" y="-100013"/>
            <a:ext cx="7772400" cy="1076326"/>
          </a:xfrm>
        </p:spPr>
        <p:txBody>
          <a:bodyPr/>
          <a:lstStyle/>
          <a:p>
            <a:r>
              <a:rPr lang="en-US" altLang="zh-CN" sz="3200" smtClean="0"/>
              <a:t>Strategies for improvement</a:t>
            </a:r>
            <a:r>
              <a:rPr lang="zh-CN" altLang="en-US" sz="3200" smtClean="0"/>
              <a:t/>
            </a:r>
            <a:br>
              <a:rPr lang="zh-CN" altLang="en-US" sz="3200" smtClean="0"/>
            </a:br>
            <a:endParaRPr lang="zh-CN" altLang="en-US" sz="3200" smtClean="0"/>
          </a:p>
        </p:txBody>
      </p:sp>
      <p:sp>
        <p:nvSpPr>
          <p:cNvPr id="73731" name="内容占位符 2"/>
          <p:cNvSpPr>
            <a:spLocks noGrp="1"/>
          </p:cNvSpPr>
          <p:nvPr>
            <p:ph idx="1"/>
          </p:nvPr>
        </p:nvSpPr>
        <p:spPr>
          <a:xfrm>
            <a:off x="827088" y="1125538"/>
            <a:ext cx="7772400" cy="4114800"/>
          </a:xfrm>
        </p:spPr>
        <p:txBody>
          <a:bodyPr/>
          <a:lstStyle/>
          <a:p>
            <a:r>
              <a:rPr lang="en-US" altLang="zh-CN" sz="2800" smtClean="0"/>
              <a:t>Reduction of the disparities between rural and urban areas</a:t>
            </a:r>
          </a:p>
          <a:p>
            <a:r>
              <a:rPr lang="en-US" altLang="zh-CN" sz="2800" smtClean="0"/>
              <a:t>Increasing investment by central governments: free compulsory education policy implemented since 2008</a:t>
            </a:r>
          </a:p>
          <a:p>
            <a:r>
              <a:rPr lang="en-US" altLang="zh-CN" sz="2800" smtClean="0"/>
              <a:t>Faculty development</a:t>
            </a:r>
          </a:p>
          <a:p>
            <a:r>
              <a:rPr lang="en-US" altLang="zh-CN" sz="2800" smtClean="0"/>
              <a:t>Enhancing education quality in rural areas</a:t>
            </a:r>
          </a:p>
          <a:p>
            <a:r>
              <a:rPr lang="en-US" altLang="zh-CN" sz="2800" smtClean="0"/>
              <a:t>Curriculum reforms: constructive learning</a:t>
            </a:r>
            <a:endParaRPr lang="zh-CN" altLang="en-US" sz="2800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325598E8-DDEA-49B7-9611-3360A9367095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57</a:t>
            </a:fld>
            <a:endParaRPr kumimoji="0" lang="en-US" altLang="zh-CN" sz="1600">
              <a:latin typeface="Britannic Bold" pitchFamily="34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C28CAC91-8C2F-4157-930A-606EF30EB42B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58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3600" smtClean="0"/>
              <a:t>Comments and Questions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4650"/>
            <a:ext cx="8220075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20FEF018-2CA0-46CC-A3CD-E61620511B7C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7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90588"/>
            <a:ext cx="7772400" cy="579437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0000"/>
                </a:solidFill>
              </a:rPr>
              <a:t>Administrative systems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66457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/>
              <a:t>Administrative systems at four levels from central to local </a:t>
            </a:r>
          </a:p>
          <a:p>
            <a:pPr eaLnBrk="1" hangingPunct="1">
              <a:buFontTx/>
              <a:buNone/>
            </a:pPr>
            <a:endParaRPr lang="en-US" altLang="zh-CN" smtClean="0"/>
          </a:p>
          <a:p>
            <a:pPr eaLnBrk="1" hangingPunct="1"/>
            <a:r>
              <a:rPr lang="en-US" altLang="zh-CN" smtClean="0"/>
              <a:t>National: Ministry of Education</a:t>
            </a:r>
          </a:p>
          <a:p>
            <a:pPr eaLnBrk="1" hangingPunct="1"/>
            <a:r>
              <a:rPr lang="en-US" altLang="zh-CN" smtClean="0"/>
              <a:t>Provincial/municipal: Education commission</a:t>
            </a:r>
          </a:p>
          <a:p>
            <a:pPr eaLnBrk="1" hangingPunct="1"/>
            <a:r>
              <a:rPr lang="en-US" altLang="zh-CN" smtClean="0"/>
              <a:t>City/Region: Bureau of education</a:t>
            </a:r>
          </a:p>
          <a:p>
            <a:pPr eaLnBrk="1" hangingPunct="1"/>
            <a:r>
              <a:rPr lang="en-US" altLang="zh-CN" smtClean="0"/>
              <a:t>County/district: Department of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D0A6EAF7-519E-4E7A-804C-7080E6F7D312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8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639763"/>
            <a:ext cx="7772400" cy="579437"/>
          </a:xfrm>
        </p:spPr>
        <p:txBody>
          <a:bodyPr/>
          <a:lstStyle/>
          <a:p>
            <a:pPr eaLnBrk="1" hangingPunct="1"/>
            <a:r>
              <a:rPr lang="en-US" altLang="zh-CN" sz="3200" b="1" smtClean="0"/>
              <a:t>Laws of education</a:t>
            </a:r>
          </a:p>
        </p:txBody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b="1" smtClean="0"/>
          </a:p>
          <a:p>
            <a:pPr eaLnBrk="1" hangingPunct="1"/>
            <a:r>
              <a:rPr lang="en-US" altLang="zh-CN" sz="2400" b="1" smtClean="0"/>
              <a:t> </a:t>
            </a:r>
            <a:r>
              <a:rPr lang="en-US" altLang="zh-CN" sz="2400" b="1" smtClean="0">
                <a:latin typeface="Times New Roman" pitchFamily="18" charset="0"/>
              </a:rPr>
              <a:t>“</a:t>
            </a:r>
            <a:r>
              <a:rPr lang="en-US" altLang="zh-CN" sz="2400" b="1" smtClean="0"/>
              <a:t>Compulsory Education Law</a:t>
            </a:r>
            <a:r>
              <a:rPr lang="en-US" altLang="zh-CN" sz="2400" b="1" smtClean="0">
                <a:latin typeface="Times New Roman" pitchFamily="18" charset="0"/>
              </a:rPr>
              <a:t>”</a:t>
            </a:r>
            <a:r>
              <a:rPr lang="en-US" altLang="zh-CN" sz="2400" b="1" smtClean="0"/>
              <a:t> Issued in 1986, Modified in 2006</a:t>
            </a:r>
          </a:p>
          <a:p>
            <a:pPr eaLnBrk="1" hangingPunct="1"/>
            <a:r>
              <a:rPr lang="en-US" altLang="zh-CN" sz="2400" b="1" smtClean="0">
                <a:latin typeface="Times New Roman" pitchFamily="18" charset="0"/>
              </a:rPr>
              <a:t>“</a:t>
            </a:r>
            <a:r>
              <a:rPr lang="en-US" altLang="zh-CN" sz="2400" b="1" smtClean="0"/>
              <a:t>Teacher Education Law </a:t>
            </a:r>
            <a:r>
              <a:rPr lang="en-US" altLang="zh-CN" sz="2400" b="1" smtClean="0">
                <a:latin typeface="Times New Roman" pitchFamily="18" charset="0"/>
              </a:rPr>
              <a:t>”</a:t>
            </a:r>
            <a:r>
              <a:rPr lang="en-US" altLang="zh-CN" sz="2400" b="1" smtClean="0"/>
              <a:t> Issued in 1993</a:t>
            </a:r>
          </a:p>
          <a:p>
            <a:pPr eaLnBrk="1" hangingPunct="1"/>
            <a:r>
              <a:rPr lang="en-US" altLang="zh-CN" sz="2400" b="1" smtClean="0">
                <a:latin typeface="Times New Roman" pitchFamily="18" charset="0"/>
              </a:rPr>
              <a:t>“</a:t>
            </a:r>
            <a:r>
              <a:rPr lang="en-US" altLang="zh-CN" sz="2400" b="1" smtClean="0"/>
              <a:t>Education Law </a:t>
            </a:r>
            <a:r>
              <a:rPr lang="en-US" altLang="zh-CN" sz="2400" b="1" smtClean="0">
                <a:latin typeface="Times New Roman" pitchFamily="18" charset="0"/>
              </a:rPr>
              <a:t>”</a:t>
            </a:r>
            <a:r>
              <a:rPr lang="en-US" altLang="zh-CN" sz="2400" b="1" smtClean="0"/>
              <a:t> Issued in 1995</a:t>
            </a:r>
          </a:p>
          <a:p>
            <a:pPr eaLnBrk="1" hangingPunct="1"/>
            <a:r>
              <a:rPr lang="en-US" altLang="zh-CN" sz="2400" b="1" smtClean="0">
                <a:latin typeface="Times New Roman" pitchFamily="18" charset="0"/>
              </a:rPr>
              <a:t>“</a:t>
            </a:r>
            <a:r>
              <a:rPr lang="en-US" altLang="zh-CN" sz="2400" b="1" smtClean="0"/>
              <a:t>Vocational Education Law </a:t>
            </a:r>
            <a:r>
              <a:rPr lang="en-US" altLang="zh-CN" sz="2400" b="1" smtClean="0">
                <a:latin typeface="Times New Roman" pitchFamily="18" charset="0"/>
              </a:rPr>
              <a:t>”</a:t>
            </a:r>
            <a:r>
              <a:rPr lang="en-US" altLang="zh-CN" sz="2400" b="1" smtClean="0"/>
              <a:t> Issued in 1996</a:t>
            </a:r>
          </a:p>
          <a:p>
            <a:pPr eaLnBrk="1" hangingPunct="1"/>
            <a:r>
              <a:rPr lang="en-US" altLang="zh-CN" sz="2400" b="1" smtClean="0"/>
              <a:t> </a:t>
            </a:r>
            <a:r>
              <a:rPr lang="en-US" altLang="zh-CN" sz="2400" b="1" smtClean="0">
                <a:latin typeface="Times New Roman" pitchFamily="18" charset="0"/>
              </a:rPr>
              <a:t>“</a:t>
            </a:r>
            <a:r>
              <a:rPr lang="en-US" altLang="zh-CN" sz="2400" b="1" smtClean="0"/>
              <a:t>Higher Education Law </a:t>
            </a:r>
            <a:r>
              <a:rPr lang="en-US" altLang="zh-CN" sz="2400" b="1" smtClean="0">
                <a:latin typeface="Times New Roman" pitchFamily="18" charset="0"/>
              </a:rPr>
              <a:t>”</a:t>
            </a:r>
            <a:r>
              <a:rPr lang="en-US" altLang="zh-CN" sz="2400" b="1" smtClean="0"/>
              <a:t> Issued in 1998</a:t>
            </a:r>
          </a:p>
          <a:p>
            <a:pPr eaLnBrk="1" hangingPunct="1"/>
            <a:r>
              <a:rPr lang="en-US" altLang="zh-CN" sz="2400" b="1" smtClean="0">
                <a:latin typeface="Times New Roman" pitchFamily="18" charset="0"/>
              </a:rPr>
              <a:t>“</a:t>
            </a:r>
            <a:r>
              <a:rPr lang="en-US" altLang="zh-CN" sz="2400" b="1" smtClean="0"/>
              <a:t>Law on the Promotion of Private Education</a:t>
            </a:r>
            <a:r>
              <a:rPr lang="en-US" altLang="zh-CN" sz="2400" b="1" smtClean="0">
                <a:latin typeface="Times New Roman" pitchFamily="18" charset="0"/>
              </a:rPr>
              <a:t>”</a:t>
            </a:r>
            <a:r>
              <a:rPr lang="en-US" altLang="zh-CN" sz="2400" b="1" smtClean="0"/>
              <a:t> Issued in 2002 </a:t>
            </a:r>
            <a:endParaRPr lang="en-US" altLang="zh-CN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098D24B0-6BDB-4BDE-A928-513F72B4615E}" type="slidenum">
              <a:rPr kumimoji="0" lang="en-US" altLang="zh-CN" sz="1600">
                <a:latin typeface="Britannic Bold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9</a:t>
            </a:fld>
            <a:endParaRPr kumimoji="0" lang="en-US" altLang="zh-CN" sz="1600">
              <a:latin typeface="Britannic Bold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Driving forces of fast educational development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953000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Legal system: Laws and Regulations </a:t>
            </a:r>
            <a:endParaRPr lang="en-US" altLang="zh-CN" sz="2400" b="1" smtClean="0"/>
          </a:p>
          <a:p>
            <a:pPr eaLnBrk="1" hangingPunct="1"/>
            <a:r>
              <a:rPr lang="en-US" altLang="zh-CN" sz="2400" b="1" smtClean="0"/>
              <a:t>Stable political environment </a:t>
            </a:r>
          </a:p>
          <a:p>
            <a:pPr eaLnBrk="1" hangingPunct="1"/>
            <a:r>
              <a:rPr lang="en-US" altLang="zh-CN" sz="2400" b="1" smtClean="0"/>
              <a:t>Fast and substantial socio-economic development</a:t>
            </a:r>
          </a:p>
          <a:p>
            <a:pPr eaLnBrk="1" hangingPunct="1"/>
            <a:r>
              <a:rPr lang="en-US" altLang="zh-CN" sz="2400" b="1" smtClean="0"/>
              <a:t>Demographic change, One-child of family planning policy</a:t>
            </a:r>
          </a:p>
          <a:p>
            <a:pPr eaLnBrk="1" hangingPunct="1"/>
            <a:r>
              <a:rPr lang="en-US" altLang="zh-CN" sz="2400" b="1" smtClean="0"/>
              <a:t>High expectation and value of education</a:t>
            </a:r>
          </a:p>
          <a:p>
            <a:pPr eaLnBrk="1" hangingPunct="1"/>
            <a:r>
              <a:rPr lang="en-US" altLang="zh-CN" sz="2400" b="1" smtClean="0"/>
              <a:t>Certification and degree demand for employment with Industrial reconstruction </a:t>
            </a:r>
          </a:p>
          <a:p>
            <a:pPr eaLnBrk="1" hangingPunct="1"/>
            <a:r>
              <a:rPr lang="en-US" altLang="zh-CN" sz="2400" b="1" smtClean="0"/>
              <a:t>Urbanization</a:t>
            </a:r>
          </a:p>
          <a:p>
            <a:pPr eaLnBrk="1" hangingPunct="1"/>
            <a:r>
              <a:rPr lang="en-US" altLang="zh-CN" sz="2400" b="1" smtClean="0"/>
              <a:t>Increasing investment through multiple sources: government, individual, NGO, private agencies,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10168</TotalTime>
  <Words>1688</Words>
  <Application>Microsoft Office PowerPoint</Application>
  <PresentationFormat>Diaprojekcija na zaslonu (4:3)</PresentationFormat>
  <Paragraphs>463</Paragraphs>
  <Slides>58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4</vt:i4>
      </vt:variant>
      <vt:variant>
        <vt:lpstr>Naslovi diapozitivov</vt:lpstr>
      </vt:variant>
      <vt:variant>
        <vt:i4>58</vt:i4>
      </vt:variant>
    </vt:vector>
  </HeadingPairs>
  <TitlesOfParts>
    <vt:vector size="74" baseType="lpstr">
      <vt:lpstr>Times New Roman</vt:lpstr>
      <vt:lpstr>宋体</vt:lpstr>
      <vt:lpstr>Arial</vt:lpstr>
      <vt:lpstr>Arial Black</vt:lpstr>
      <vt:lpstr>Wingdings</vt:lpstr>
      <vt:lpstr>Britannic Bold</vt:lpstr>
      <vt:lpstr>楷体_GB2312</vt:lpstr>
      <vt:lpstr>黑体</vt:lpstr>
      <vt:lpstr>仿宋_GB2312</vt:lpstr>
      <vt:lpstr>华文楷体</vt:lpstr>
      <vt:lpstr>Century Schoolbook</vt:lpstr>
      <vt:lpstr>Network Blitz</vt:lpstr>
      <vt:lpstr>Microsoft Excel Chart</vt:lpstr>
      <vt:lpstr>Microsoft Photo Editor 3.0 照片</vt:lpstr>
      <vt:lpstr>Microsoft Office Excel 图表</vt:lpstr>
      <vt:lpstr>Microsoft Graph 图表</vt:lpstr>
      <vt:lpstr>Education in China:  Characteristics and Problems</vt:lpstr>
      <vt:lpstr>Outline</vt:lpstr>
      <vt:lpstr>Contexts: Major Challenges face China</vt:lpstr>
      <vt:lpstr>World Bank development indicator China: 2011</vt:lpstr>
      <vt:lpstr>PowerPointova predstavitev</vt:lpstr>
      <vt:lpstr>PowerPointova predstavitev</vt:lpstr>
      <vt:lpstr>Administrative systems</vt:lpstr>
      <vt:lpstr>Laws of education</vt:lpstr>
      <vt:lpstr>Driving forces of fast educational development </vt:lpstr>
      <vt:lpstr>PowerPointova predstavitev</vt:lpstr>
      <vt:lpstr>Gross enrolment rate by level: 1996-2005</vt:lpstr>
      <vt:lpstr>Increasing number of private schools</vt:lpstr>
      <vt:lpstr>Educational Development indicators in China (MOE: Medium and long-term national planning)</vt:lpstr>
      <vt:lpstr>Public expenditure on education: 2004 </vt:lpstr>
      <vt:lpstr>Governmental investment in education:1994-2003</vt:lpstr>
      <vt:lpstr>Governmental allocation of fund per student by level   Unit：Yuan in RMB</vt:lpstr>
      <vt:lpstr>Cost-sharing: Tuition fees’ contribution to educational investment:1994-2003                                (%)</vt:lpstr>
      <vt:lpstr>No of schools and students at different levels: 2010 </vt:lpstr>
      <vt:lpstr>Student-teacher ratio: 2010</vt:lpstr>
      <vt:lpstr>Basic education</vt:lpstr>
      <vt:lpstr>School arrangements</vt:lpstr>
      <vt:lpstr>PowerPointova predstavitev</vt:lpstr>
      <vt:lpstr>Class size</vt:lpstr>
      <vt:lpstr>The Dropout Rate of Primary Education(2000-2006)</vt:lpstr>
      <vt:lpstr>PowerPointova predstavitev</vt:lpstr>
      <vt:lpstr>Comparison: PISA and achievement of CHC students</vt:lpstr>
      <vt:lpstr>OECD Programme for international assessment(PISA)</vt:lpstr>
      <vt:lpstr>2009 Pisa</vt:lpstr>
      <vt:lpstr>Good learning environments (Biggs and Moore 1993)</vt:lpstr>
      <vt:lpstr>Performance of CHC students</vt:lpstr>
      <vt:lpstr>Classroom at UCLA lab school</vt:lpstr>
      <vt:lpstr>Classroom in UCLA lab school</vt:lpstr>
      <vt:lpstr>Learning activities at UCLA lab school</vt:lpstr>
      <vt:lpstr>Learning activities at UCLA lab school</vt:lpstr>
      <vt:lpstr>A Classroom in China</vt:lpstr>
      <vt:lpstr>Comparison</vt:lpstr>
      <vt:lpstr>PowerPointova predstavitev</vt:lpstr>
      <vt:lpstr>Possible reasons</vt:lpstr>
      <vt:lpstr>School life in China</vt:lpstr>
      <vt:lpstr>Timetable of Grade 8 in Shanghai Jincai Experimental secondary school</vt:lpstr>
      <vt:lpstr>Long hours weekdays- hard work</vt:lpstr>
      <vt:lpstr>Problems and challenges in China</vt:lpstr>
      <vt:lpstr>A  Disparity and uneven development</vt:lpstr>
      <vt:lpstr>Disparity: eastern and western regions</vt:lpstr>
      <vt:lpstr>PowerPointova predstavitev</vt:lpstr>
      <vt:lpstr>A teaching site in the remote rural area in the past</vt:lpstr>
      <vt:lpstr>After lesson in Guizhou</vt:lpstr>
      <vt:lpstr>One of the best schools in Shanghai: No. 2 Affiliated High School of ECNU</vt:lpstr>
      <vt:lpstr>A classroom in an urban school</vt:lpstr>
      <vt:lpstr>Classroom activity </vt:lpstr>
      <vt:lpstr>B school choice</vt:lpstr>
      <vt:lpstr>C examination hell</vt:lpstr>
      <vt:lpstr>Why China’s education system is exam-oriented?</vt:lpstr>
      <vt:lpstr>Imperial Civil Service Exam</vt:lpstr>
      <vt:lpstr>Negative Effects: dizzy, vomiting, insomnia, schizophrenia </vt:lpstr>
      <vt:lpstr>Conclusions Rationales Society and education structure</vt:lpstr>
      <vt:lpstr>Strategies for improvement </vt:lpstr>
      <vt:lpstr>PowerPointova predstavitev</vt:lpstr>
    </vt:vector>
  </TitlesOfParts>
  <Company>上海市教科院高教所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Symposium on Economics of Education Financing Education for Development</dc:title>
  <dc:creator>陈国良</dc:creator>
  <cp:lastModifiedBy>RepacIg</cp:lastModifiedBy>
  <cp:revision>621</cp:revision>
  <dcterms:created xsi:type="dcterms:W3CDTF">2001-05-13T08:35:51Z</dcterms:created>
  <dcterms:modified xsi:type="dcterms:W3CDTF">2013-10-25T09:06:23Z</dcterms:modified>
</cp:coreProperties>
</file>